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9" r:id="rId3"/>
    <p:sldId id="301" r:id="rId4"/>
    <p:sldId id="306" r:id="rId5"/>
    <p:sldId id="260" r:id="rId6"/>
    <p:sldId id="305" r:id="rId7"/>
    <p:sldId id="276" r:id="rId8"/>
    <p:sldId id="277" r:id="rId9"/>
    <p:sldId id="278" r:id="rId10"/>
    <p:sldId id="282" r:id="rId11"/>
    <p:sldId id="281" r:id="rId12"/>
    <p:sldId id="280" r:id="rId13"/>
    <p:sldId id="279" r:id="rId14"/>
    <p:sldId id="286" r:id="rId15"/>
    <p:sldId id="271" r:id="rId16"/>
    <p:sldId id="272" r:id="rId17"/>
    <p:sldId id="328" r:id="rId18"/>
    <p:sldId id="329" r:id="rId19"/>
    <p:sldId id="332" r:id="rId20"/>
    <p:sldId id="307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31" r:id="rId30"/>
    <p:sldId id="283" r:id="rId31"/>
    <p:sldId id="284" r:id="rId32"/>
    <p:sldId id="291" r:id="rId33"/>
    <p:sldId id="292" r:id="rId34"/>
    <p:sldId id="293" r:id="rId35"/>
    <p:sldId id="294" r:id="rId36"/>
    <p:sldId id="333" r:id="rId37"/>
    <p:sldId id="295" r:id="rId38"/>
    <p:sldId id="330" r:id="rId39"/>
    <p:sldId id="300" r:id="rId40"/>
    <p:sldId id="30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ON, MIKE" initials="BM" lastIdx="0" clrIdx="0">
    <p:extLst>
      <p:ext uri="{19B8F6BF-5375-455C-9EA6-DF929625EA0E}">
        <p15:presenceInfo xmlns:p15="http://schemas.microsoft.com/office/powerpoint/2012/main" userId="S-1-5-21-375271419-354773072-1349916565-2839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8436" autoAdjust="0"/>
  </p:normalViewPr>
  <p:slideViewPr>
    <p:cSldViewPr snapToGrid="0" snapToObjects="1">
      <p:cViewPr varScale="1">
        <p:scale>
          <a:sx n="64" d="100"/>
          <a:sy n="64" d="100"/>
        </p:scale>
        <p:origin x="11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0" d="100"/>
          <a:sy n="100" d="100"/>
        </p:scale>
        <p:origin x="35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13231-2A9F-4355-A673-BA176A8C8FE6}" type="datetimeFigureOut">
              <a:rPr lang="en-US" smtClean="0"/>
              <a:t>5/4/2026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768D2-1FF1-414A-B98E-1E2DAE07C1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81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96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9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3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98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17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heme and chem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2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hematology and chemistry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38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39F16-93B8-7827-00BC-41C0CFC7C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2C8436-8491-7D70-27DA-50223EC38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C9C6D-649F-09EE-CEDA-33EC96CCE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A91FE-F693-F5F3-2CC8-8A9AF598E3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36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3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78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2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365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66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463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1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05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81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41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4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Thousands of students in the Milwaukee and Wisconsin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271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77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655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8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67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98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30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18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47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768D2-1FF1-414A-B98E-1E2DAE07C10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158"/>
            <a:ext cx="12192000" cy="197284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28541" y="2016767"/>
            <a:ext cx="10352806" cy="1475957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38199" y="3584800"/>
            <a:ext cx="10343147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788819"/>
            <a:ext cx="3859759" cy="11358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2232" y="6073344"/>
            <a:ext cx="606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1789184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6563" b="25840"/>
          <a:stretch/>
        </p:blipFill>
        <p:spPr>
          <a:xfrm>
            <a:off x="2491686" y="5394960"/>
            <a:ext cx="9692640" cy="146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5823284"/>
            <a:ext cx="1982422" cy="58339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577263" y="6294388"/>
            <a:ext cx="494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121152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6563" b="25840"/>
          <a:stretch/>
        </p:blipFill>
        <p:spPr>
          <a:xfrm>
            <a:off x="2491686" y="5394960"/>
            <a:ext cx="9692640" cy="146304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5823284"/>
            <a:ext cx="1982422" cy="58339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577263" y="6294388"/>
            <a:ext cx="494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179680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6563" b="25840"/>
          <a:stretch/>
        </p:blipFill>
        <p:spPr>
          <a:xfrm>
            <a:off x="2491686" y="5394960"/>
            <a:ext cx="9692640" cy="146304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25546"/>
            <a:ext cx="10515600" cy="704384"/>
          </a:xfrm>
        </p:spPr>
        <p:txBody>
          <a:bodyPr anchor="t"/>
          <a:lstStyle>
            <a:lvl1pPr>
              <a:defRPr b="1"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229930"/>
            <a:ext cx="10515600" cy="4141782"/>
          </a:xfrm>
        </p:spPr>
        <p:txBody>
          <a:bodyPr/>
          <a:lstStyle>
            <a:lvl1pPr marL="228600" indent="-228600">
              <a:buClr>
                <a:srgbClr val="AD162B"/>
              </a:buClr>
              <a:buFont typeface="Wingdings" charset="2"/>
              <a:buChar char="§"/>
              <a:defRPr sz="2600"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5823284"/>
            <a:ext cx="1982422" cy="5833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577263" y="6294388"/>
            <a:ext cx="494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175653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6563" b="25840"/>
          <a:stretch/>
        </p:blipFill>
        <p:spPr>
          <a:xfrm>
            <a:off x="2491686" y="5394960"/>
            <a:ext cx="9692640" cy="146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 b="1" i="0"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5823284"/>
            <a:ext cx="1982422" cy="58339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577263" y="6294388"/>
            <a:ext cx="494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68408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6563" b="25840"/>
          <a:stretch/>
        </p:blipFill>
        <p:spPr>
          <a:xfrm>
            <a:off x="2491686" y="5394960"/>
            <a:ext cx="9692640" cy="146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A464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</a:defRPr>
            </a:lvl1pPr>
            <a:lvl2pPr marL="6858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</a:defRPr>
            </a:lvl2pPr>
            <a:lvl3pPr marL="11430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</a:defRPr>
            </a:lvl3pPr>
            <a:lvl4pPr marL="16002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</a:defRPr>
            </a:lvl4pPr>
            <a:lvl5pPr marL="20574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</a:defRPr>
            </a:lvl1pPr>
            <a:lvl2pPr marL="6858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</a:defRPr>
            </a:lvl2pPr>
            <a:lvl3pPr marL="11430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</a:defRPr>
            </a:lvl3pPr>
            <a:lvl4pPr marL="16002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</a:defRPr>
            </a:lvl4pPr>
            <a:lvl5pPr marL="2057400" indent="-228600">
              <a:buClr>
                <a:srgbClr val="AD162B"/>
              </a:buClr>
              <a:buFont typeface="Wingdings" charset="2"/>
              <a:buChar char="§"/>
              <a:defRPr>
                <a:solidFill>
                  <a:srgbClr val="4A464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5823284"/>
            <a:ext cx="1982422" cy="58339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577263" y="6294388"/>
            <a:ext cx="494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192422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6563" b="25840"/>
          <a:stretch/>
        </p:blipFill>
        <p:spPr>
          <a:xfrm>
            <a:off x="2491686" y="5394960"/>
            <a:ext cx="9692640" cy="146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5823284"/>
            <a:ext cx="1982422" cy="58339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6577263" y="6294388"/>
            <a:ext cx="494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156128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6563" b="25840"/>
          <a:stretch/>
        </p:blipFill>
        <p:spPr>
          <a:xfrm>
            <a:off x="2491686" y="5394960"/>
            <a:ext cx="9692640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5823284"/>
            <a:ext cx="1982422" cy="58339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577263" y="6294388"/>
            <a:ext cx="494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42318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6563" b="25840"/>
          <a:stretch/>
        </p:blipFill>
        <p:spPr>
          <a:xfrm>
            <a:off x="2491686" y="5394960"/>
            <a:ext cx="9692640" cy="146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5823284"/>
            <a:ext cx="1982422" cy="58339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577263" y="6294388"/>
            <a:ext cx="494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2803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6563" b="25840"/>
          <a:stretch/>
        </p:blipFill>
        <p:spPr>
          <a:xfrm>
            <a:off x="2491686" y="5394960"/>
            <a:ext cx="9692640" cy="146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5823284"/>
            <a:ext cx="1982422" cy="58339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577263" y="6294388"/>
            <a:ext cx="494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908133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16563" b="25840"/>
          <a:stretch/>
        </p:blipFill>
        <p:spPr>
          <a:xfrm>
            <a:off x="2491686" y="5394960"/>
            <a:ext cx="9692640" cy="146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5823284"/>
            <a:ext cx="1982422" cy="58339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577263" y="6294388"/>
            <a:ext cx="494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spc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WISCONSINDIAGNOSTIC.COM</a:t>
            </a:r>
          </a:p>
        </p:txBody>
      </p:sp>
    </p:spTree>
    <p:extLst>
      <p:ext uri="{BB962C8B-B14F-4D97-AF65-F5344CB8AC3E}">
        <p14:creationId xmlns:p14="http://schemas.microsoft.com/office/powerpoint/2010/main" val="831875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30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4A4643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D162B"/>
        </a:buClr>
        <a:buFont typeface="Wingdings" charset="2"/>
        <a:buChar char="§"/>
        <a:defRPr sz="2800" kern="1200">
          <a:solidFill>
            <a:srgbClr val="4A464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D162B"/>
        </a:buClr>
        <a:buFont typeface="Wingdings" charset="2"/>
        <a:buChar char="§"/>
        <a:defRPr sz="2400" kern="1200">
          <a:solidFill>
            <a:srgbClr val="4A464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D162B"/>
        </a:buClr>
        <a:buFont typeface="Wingdings" charset="2"/>
        <a:buChar char="§"/>
        <a:defRPr sz="2000" kern="1200">
          <a:solidFill>
            <a:srgbClr val="4A464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D162B"/>
        </a:buClr>
        <a:buFont typeface="Wingdings" charset="2"/>
        <a:buChar char="§"/>
        <a:defRPr sz="1800" kern="1200">
          <a:solidFill>
            <a:srgbClr val="4A464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D162B"/>
        </a:buClr>
        <a:buFont typeface="Wingdings" charset="2"/>
        <a:buChar char="§"/>
        <a:defRPr sz="1800" kern="1200">
          <a:solidFill>
            <a:srgbClr val="4A464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svg"/><Relationship Id="rId4" Type="http://schemas.openxmlformats.org/officeDocument/2006/relationships/image" Target="../media/image52.svg"/><Relationship Id="rId9" Type="http://schemas.openxmlformats.org/officeDocument/2006/relationships/image" Target="../media/image5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sv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26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svg"/><Relationship Id="rId4" Type="http://schemas.openxmlformats.org/officeDocument/2006/relationships/image" Target="../media/image6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2832846" y="2181885"/>
            <a:ext cx="18989850" cy="21728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Keeping </a:t>
            </a:r>
            <a:br>
              <a:rPr lang="en-US" sz="6000" dirty="0"/>
            </a:br>
            <a:r>
              <a:rPr lang="en-US" sz="6000" dirty="0"/>
              <a:t>Your Laboratory Fully Staffed</a:t>
            </a:r>
            <a:br>
              <a:rPr lang="en-US" sz="6000" dirty="0"/>
            </a:br>
            <a:r>
              <a:rPr lang="en-US" sz="6000" dirty="0"/>
              <a:t>WDL Successes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0481" y="3936569"/>
            <a:ext cx="11010865" cy="1303992"/>
          </a:xfrm>
        </p:spPr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Mike Baron, </a:t>
            </a:r>
            <a:r>
              <a:rPr lang="en-US" dirty="0"/>
              <a:t>MBA, MS, C (ASCP)</a:t>
            </a:r>
          </a:p>
          <a:p>
            <a:r>
              <a:rPr lang="en-US" i="1" dirty="0">
                <a:solidFill>
                  <a:schemeClr val="tx1"/>
                </a:solidFill>
              </a:rPr>
              <a:t>Executive Director Clinical Laboratory Operations</a:t>
            </a:r>
          </a:p>
        </p:txBody>
      </p:sp>
      <p:pic>
        <p:nvPicPr>
          <p:cNvPr id="1026" name="Picture 2" descr="cid:image001.png@01DA08C4.2B5A2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2" y="747345"/>
            <a:ext cx="4673338" cy="13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708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Apprentice Program -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9930"/>
            <a:ext cx="11104535" cy="4250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PROs</a:t>
            </a:r>
          </a:p>
          <a:p>
            <a:r>
              <a:rPr lang="en-US" sz="2800" dirty="0"/>
              <a:t>Classroom instruction by college supports on-the-job (OJT) training</a:t>
            </a:r>
          </a:p>
          <a:p>
            <a:r>
              <a:rPr lang="en-US" sz="2800" dirty="0"/>
              <a:t>Laboratories can get monies from state for participating (up to $3,500 to offset tuition costs)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CONs</a:t>
            </a:r>
          </a:p>
          <a:p>
            <a:r>
              <a:rPr lang="en-US" sz="2800" dirty="0">
                <a:solidFill>
                  <a:schemeClr val="tx1"/>
                </a:solidFill>
              </a:rPr>
              <a:t>Limited class start times – beginning of school semester schedule</a:t>
            </a:r>
          </a:p>
          <a:p>
            <a:r>
              <a:rPr lang="en-US" sz="2800" dirty="0">
                <a:solidFill>
                  <a:schemeClr val="tx1"/>
                </a:solidFill>
              </a:rPr>
              <a:t>School training less flexible and not necessarily follow along with OJT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671" y="4587498"/>
            <a:ext cx="2727702" cy="14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39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Development of NCT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Benefits:</a:t>
            </a:r>
          </a:p>
          <a:p>
            <a:r>
              <a:rPr lang="en-US" dirty="0"/>
              <a:t>Allow lab to fill ranks quickly – immediately fill staff shortages</a:t>
            </a:r>
          </a:p>
          <a:p>
            <a:r>
              <a:rPr lang="en-US" dirty="0"/>
              <a:t>Training can focus on your specific lab needs</a:t>
            </a:r>
          </a:p>
          <a:p>
            <a:r>
              <a:rPr lang="en-US" dirty="0"/>
              <a:t>Much flexibility with training time and meet operational needs</a:t>
            </a:r>
          </a:p>
          <a:p>
            <a:r>
              <a:rPr lang="en-US" dirty="0"/>
              <a:t>Can begin in pre-analytical processing area to gain knowledge of LIS, specimen types and specimen requirements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Drawbacks:</a:t>
            </a:r>
          </a:p>
          <a:p>
            <a:r>
              <a:rPr lang="en-US" dirty="0">
                <a:solidFill>
                  <a:schemeClr val="tx1"/>
                </a:solidFill>
              </a:rPr>
              <a:t>Much time to dedicate to classroom instruction</a:t>
            </a:r>
          </a:p>
          <a:p>
            <a:r>
              <a:rPr lang="en-US" dirty="0">
                <a:solidFill>
                  <a:schemeClr val="tx1"/>
                </a:solidFill>
              </a:rPr>
              <a:t>Need to identify and dedicate an Instructor for classroom instruction</a:t>
            </a:r>
          </a:p>
          <a:p>
            <a:r>
              <a:rPr lang="en-US" dirty="0">
                <a:solidFill>
                  <a:schemeClr val="tx1"/>
                </a:solidFill>
              </a:rPr>
              <a:t>Initial acceptance of current lab team members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930" y="0"/>
            <a:ext cx="2723070" cy="27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22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Development of Classroom Instruction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9929"/>
            <a:ext cx="10515600" cy="44114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C00000"/>
                </a:solidFill>
              </a:rPr>
              <a:t>WDL Lab Trainer - Patty Boyer</a:t>
            </a:r>
            <a:endParaRPr lang="en-US" sz="3500" b="1" i="1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Core lab focus – Instruction for chemistry and hematology</a:t>
            </a:r>
          </a:p>
          <a:p>
            <a:r>
              <a:rPr lang="en-US" sz="3200" dirty="0">
                <a:solidFill>
                  <a:schemeClr val="tx1"/>
                </a:solidFill>
              </a:rPr>
              <a:t>Develop learning objectives and map assessments to these objectives</a:t>
            </a:r>
          </a:p>
          <a:p>
            <a:r>
              <a:rPr lang="en-US" sz="3200" dirty="0">
                <a:solidFill>
                  <a:schemeClr val="tx1"/>
                </a:solidFill>
              </a:rPr>
              <a:t>Development of classroom presentations and assessments</a:t>
            </a:r>
          </a:p>
          <a:p>
            <a:r>
              <a:rPr lang="en-US" sz="3200" dirty="0">
                <a:solidFill>
                  <a:schemeClr val="tx1"/>
                </a:solidFill>
              </a:rPr>
              <a:t>Select supporting textbooks and other resource materials</a:t>
            </a:r>
          </a:p>
          <a:p>
            <a:r>
              <a:rPr lang="en-US" sz="3200" dirty="0">
                <a:solidFill>
                  <a:schemeClr val="tx1"/>
                </a:solidFill>
              </a:rPr>
              <a:t>Schedule and conduct classroom instruction</a:t>
            </a:r>
          </a:p>
          <a:p>
            <a:r>
              <a:rPr lang="en-US" sz="3200" dirty="0">
                <a:solidFill>
                  <a:schemeClr val="tx1"/>
                </a:solidFill>
              </a:rPr>
              <a:t>Supporting student needs with competing responsibilities</a:t>
            </a:r>
          </a:p>
          <a:p>
            <a:r>
              <a:rPr lang="en-US" sz="3200" dirty="0">
                <a:solidFill>
                  <a:schemeClr val="tx1"/>
                </a:solidFill>
              </a:rPr>
              <a:t>Rotating in new NCT candidates</a:t>
            </a:r>
          </a:p>
        </p:txBody>
      </p:sp>
    </p:spTree>
    <p:extLst>
      <p:ext uri="{BB962C8B-B14F-4D97-AF65-F5344CB8AC3E}">
        <p14:creationId xmlns:p14="http://schemas.microsoft.com/office/powerpoint/2010/main" val="2855432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NCT Program - Candidate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PROs</a:t>
            </a:r>
          </a:p>
          <a:p>
            <a:r>
              <a:rPr lang="en-US" dirty="0">
                <a:solidFill>
                  <a:schemeClr val="tx1"/>
                </a:solidFill>
              </a:rPr>
              <a:t>Obtaining employment in a career field that will have many career opportunities</a:t>
            </a:r>
          </a:p>
          <a:p>
            <a:r>
              <a:rPr lang="en-US" dirty="0">
                <a:solidFill>
                  <a:schemeClr val="tx1"/>
                </a:solidFill>
              </a:rPr>
              <a:t>Gaining job satisfaction with helping patients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CONs</a:t>
            </a:r>
          </a:p>
          <a:p>
            <a:r>
              <a:rPr lang="en-US" dirty="0">
                <a:solidFill>
                  <a:schemeClr val="tx1"/>
                </a:solidFill>
              </a:rPr>
              <a:t>Initial difficulty understanding laboratory unique verbiage</a:t>
            </a:r>
          </a:p>
          <a:p>
            <a:r>
              <a:rPr lang="en-US" dirty="0">
                <a:solidFill>
                  <a:schemeClr val="tx1"/>
                </a:solidFill>
              </a:rPr>
              <a:t>Encountering technical staff frustration with need to go into more details with instruction/learning process</a:t>
            </a:r>
          </a:p>
        </p:txBody>
      </p:sp>
    </p:spTree>
    <p:extLst>
      <p:ext uri="{BB962C8B-B14F-4D97-AF65-F5344CB8AC3E}">
        <p14:creationId xmlns:p14="http://schemas.microsoft.com/office/powerpoint/2010/main" val="3600698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42" y="525546"/>
            <a:ext cx="10826858" cy="704384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NCT Program – Dept. Manager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942" y="1229930"/>
            <a:ext cx="10826858" cy="41417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PROs</a:t>
            </a:r>
          </a:p>
          <a:p>
            <a:r>
              <a:rPr lang="en-US" dirty="0">
                <a:solidFill>
                  <a:schemeClr val="tx1"/>
                </a:solidFill>
              </a:rPr>
              <a:t>Helped fill long-standing open positions</a:t>
            </a:r>
          </a:p>
          <a:p>
            <a:r>
              <a:rPr lang="en-US" dirty="0">
                <a:solidFill>
                  <a:schemeClr val="tx1"/>
                </a:solidFill>
              </a:rPr>
              <a:t>Hands on training provide from experienced technical staff</a:t>
            </a:r>
          </a:p>
          <a:p>
            <a:r>
              <a:rPr lang="en-US" dirty="0">
                <a:solidFill>
                  <a:schemeClr val="tx1"/>
                </a:solidFill>
              </a:rPr>
              <a:t>Provides support to theoretical learning</a:t>
            </a:r>
          </a:p>
          <a:p>
            <a:r>
              <a:rPr lang="en-US" dirty="0">
                <a:solidFill>
                  <a:schemeClr val="tx1"/>
                </a:solidFill>
              </a:rPr>
              <a:t>Less need to mandate technical staff due to staffing shortage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CONs</a:t>
            </a:r>
          </a:p>
          <a:p>
            <a:r>
              <a:rPr lang="en-US" dirty="0">
                <a:solidFill>
                  <a:schemeClr val="tx1"/>
                </a:solidFill>
              </a:rPr>
              <a:t>Initially NCT unfamiliar with clinical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NCT required extra attention from technical trainers</a:t>
            </a:r>
          </a:p>
          <a:p>
            <a:r>
              <a:rPr lang="en-US" dirty="0">
                <a:solidFill>
                  <a:schemeClr val="tx1"/>
                </a:solidFill>
              </a:rPr>
              <a:t>Concern of burn out from tech trainers with continuous training of students and extended NCT 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72336" y="1229930"/>
            <a:ext cx="2919663" cy="194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3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114" y="3883440"/>
            <a:ext cx="2962172" cy="17279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114" y="1900372"/>
            <a:ext cx="2962172" cy="172793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915062" y="3585940"/>
            <a:ext cx="186665" cy="186665"/>
            <a:chOff x="0" y="0"/>
            <a:chExt cx="78544" cy="785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544" cy="78544"/>
            </a:xfrm>
            <a:custGeom>
              <a:avLst/>
              <a:gdLst/>
              <a:ahLst/>
              <a:cxnLst/>
              <a:rect l="l" t="t" r="r" b="b"/>
              <a:pathLst>
                <a:path w="78544" h="78544">
                  <a:moveTo>
                    <a:pt x="0" y="0"/>
                  </a:moveTo>
                  <a:lnTo>
                    <a:pt x="78544" y="0"/>
                  </a:lnTo>
                  <a:lnTo>
                    <a:pt x="78544" y="78544"/>
                  </a:lnTo>
                  <a:lnTo>
                    <a:pt x="0" y="78544"/>
                  </a:lnTo>
                  <a:close/>
                </a:path>
              </a:pathLst>
            </a:custGeom>
            <a:solidFill>
              <a:srgbClr val="AC1E2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8544" cy="1071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15062" y="5628268"/>
            <a:ext cx="186665" cy="186665"/>
            <a:chOff x="0" y="0"/>
            <a:chExt cx="78544" cy="78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544" cy="78544"/>
            </a:xfrm>
            <a:custGeom>
              <a:avLst/>
              <a:gdLst/>
              <a:ahLst/>
              <a:cxnLst/>
              <a:rect l="l" t="t" r="r" b="b"/>
              <a:pathLst>
                <a:path w="78544" h="78544">
                  <a:moveTo>
                    <a:pt x="0" y="0"/>
                  </a:moveTo>
                  <a:lnTo>
                    <a:pt x="78544" y="0"/>
                  </a:lnTo>
                  <a:lnTo>
                    <a:pt x="78544" y="78544"/>
                  </a:lnTo>
                  <a:lnTo>
                    <a:pt x="0" y="78544"/>
                  </a:lnTo>
                  <a:close/>
                </a:path>
              </a:pathLst>
            </a:custGeom>
            <a:solidFill>
              <a:srgbClr val="C3A33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8544" cy="1071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825692" y="125056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633708" y="1900372"/>
            <a:ext cx="5924111" cy="4479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22" lvl="1" indent="-215911">
              <a:lnSpc>
                <a:spcPts val="3160"/>
              </a:lnSpc>
              <a:buFont typeface="Arial"/>
              <a:buChar char="•"/>
            </a:pPr>
            <a:r>
              <a:rPr lang="en-US" sz="2400" b="1" spc="-37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Set Goals</a:t>
            </a:r>
          </a:p>
          <a:p>
            <a:pPr marL="431822" lvl="1" indent="-215911">
              <a:lnSpc>
                <a:spcPts val="3160"/>
              </a:lnSpc>
              <a:buFont typeface="Arial"/>
              <a:buChar char="•"/>
            </a:pPr>
            <a:r>
              <a:rPr lang="en-US" sz="2400" b="1" spc="-37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Plan for a longer training period </a:t>
            </a:r>
          </a:p>
          <a:p>
            <a:pPr marL="863643" lvl="2" indent="-287881">
              <a:lnSpc>
                <a:spcPts val="3160"/>
              </a:lnSpc>
              <a:buFont typeface="Arial"/>
              <a:buChar char="⚬"/>
            </a:pPr>
            <a:r>
              <a:rPr lang="en-US" sz="2400" b="1" spc="-37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Same competencies expected</a:t>
            </a:r>
          </a:p>
          <a:p>
            <a:pPr marL="863643" lvl="2" indent="-287881">
              <a:lnSpc>
                <a:spcPts val="3160"/>
              </a:lnSpc>
              <a:buFont typeface="Arial"/>
              <a:buChar char="⚬"/>
            </a:pPr>
            <a:r>
              <a:rPr lang="en-US" sz="2400" b="1" spc="-37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Need background information </a:t>
            </a:r>
          </a:p>
          <a:p>
            <a:pPr marL="863643" lvl="2" indent="-287881">
              <a:lnSpc>
                <a:spcPts val="3160"/>
              </a:lnSpc>
              <a:buFont typeface="Arial"/>
              <a:buChar char="⚬"/>
            </a:pPr>
            <a:r>
              <a:rPr lang="en-US" sz="2400" b="1" spc="-37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No previous clinical experience</a:t>
            </a:r>
          </a:p>
          <a:p>
            <a:pPr marL="431822" lvl="1" indent="-215911">
              <a:lnSpc>
                <a:spcPts val="3160"/>
              </a:lnSpc>
              <a:buFont typeface="Arial"/>
              <a:buChar char="•"/>
            </a:pPr>
            <a:r>
              <a:rPr lang="en-US" sz="2400" b="1" spc="-37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Set expectations upon hire</a:t>
            </a:r>
          </a:p>
          <a:p>
            <a:pPr marL="863643" lvl="2" indent="-287881">
              <a:lnSpc>
                <a:spcPts val="3160"/>
              </a:lnSpc>
              <a:buFont typeface="Arial"/>
              <a:buChar char="⚬"/>
            </a:pPr>
            <a:r>
              <a:rPr lang="en-US" sz="2400" b="1" spc="-37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Will certification be required?</a:t>
            </a:r>
          </a:p>
          <a:p>
            <a:pPr marL="863643" lvl="2" indent="-287881">
              <a:lnSpc>
                <a:spcPts val="3160"/>
              </a:lnSpc>
              <a:buFont typeface="Arial"/>
              <a:buChar char="⚬"/>
            </a:pPr>
            <a:r>
              <a:rPr lang="en-US" sz="2400" b="1" spc="-37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Must be &gt;12 months due to ineligibility timeframe</a:t>
            </a:r>
          </a:p>
          <a:p>
            <a:pPr marL="431822" lvl="1" indent="-215911">
              <a:lnSpc>
                <a:spcPts val="3160"/>
              </a:lnSpc>
              <a:buFont typeface="Arial"/>
              <a:buChar char="•"/>
            </a:pPr>
            <a:r>
              <a:rPr lang="en-US" sz="2400" b="1" spc="-37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Monitor Retention </a:t>
            </a:r>
          </a:p>
          <a:p>
            <a:pPr marL="863643" lvl="2" indent="-287881">
              <a:lnSpc>
                <a:spcPts val="3160"/>
              </a:lnSpc>
              <a:buFont typeface="Arial"/>
              <a:buChar char="⚬"/>
            </a:pPr>
            <a:r>
              <a:rPr lang="en-US" sz="2400" b="1" spc="-37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Set a goal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671" y="1003766"/>
            <a:ext cx="978065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3"/>
              </a:lnSpc>
            </a:pPr>
            <a:r>
              <a:rPr lang="en-US" sz="4994" b="1" spc="-125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Consider the Return On Investment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64883" y="5441553"/>
            <a:ext cx="4640107" cy="36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0"/>
              </a:lnSpc>
            </a:pPr>
            <a:r>
              <a:rPr lang="en-US" sz="2000" spc="-3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Goal: </a:t>
            </a:r>
            <a:r>
              <a:rPr lang="en-US" sz="2000" u="sng" spc="-3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&gt;</a:t>
            </a:r>
            <a:r>
              <a:rPr lang="en-US" sz="2000" spc="-3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75% stay 1 year post certification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64883" y="3457657"/>
            <a:ext cx="4152927" cy="36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0"/>
              </a:lnSpc>
            </a:pPr>
            <a:r>
              <a:rPr lang="en-US" sz="2000" spc="-3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Goal: </a:t>
            </a:r>
            <a:r>
              <a:rPr lang="en-US" sz="2000" u="sng" spc="-3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&gt;</a:t>
            </a:r>
            <a:r>
              <a:rPr lang="en-US" sz="2000" spc="-3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75% pass certification exam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35261" y="3348384"/>
            <a:ext cx="2379603" cy="2768993"/>
            <a:chOff x="0" y="0"/>
            <a:chExt cx="6985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15033"/>
              <a:ext cx="698500" cy="782734"/>
            </a:xfrm>
            <a:custGeom>
              <a:avLst/>
              <a:gdLst/>
              <a:ahLst/>
              <a:cxnLst/>
              <a:rect l="l" t="t" r="r" b="b"/>
              <a:pathLst>
                <a:path w="698500" h="782734">
                  <a:moveTo>
                    <a:pt x="416917" y="24337"/>
                  </a:moveTo>
                  <a:lnTo>
                    <a:pt x="630833" y="148797"/>
                  </a:lnTo>
                  <a:cubicBezTo>
                    <a:pt x="672727" y="173172"/>
                    <a:pt x="698500" y="217984"/>
                    <a:pt x="698500" y="266453"/>
                  </a:cubicBezTo>
                  <a:lnTo>
                    <a:pt x="698500" y="516281"/>
                  </a:lnTo>
                  <a:cubicBezTo>
                    <a:pt x="698500" y="564749"/>
                    <a:pt x="672727" y="609562"/>
                    <a:pt x="630833" y="633937"/>
                  </a:cubicBezTo>
                  <a:lnTo>
                    <a:pt x="416917" y="758397"/>
                  </a:lnTo>
                  <a:cubicBezTo>
                    <a:pt x="375088" y="782734"/>
                    <a:pt x="323412" y="782734"/>
                    <a:pt x="281584" y="758397"/>
                  </a:cubicBezTo>
                  <a:lnTo>
                    <a:pt x="67666" y="633937"/>
                  </a:lnTo>
                  <a:cubicBezTo>
                    <a:pt x="25773" y="609562"/>
                    <a:pt x="0" y="564749"/>
                    <a:pt x="0" y="516281"/>
                  </a:cubicBezTo>
                  <a:lnTo>
                    <a:pt x="0" y="266453"/>
                  </a:lnTo>
                  <a:cubicBezTo>
                    <a:pt x="0" y="217984"/>
                    <a:pt x="25773" y="173172"/>
                    <a:pt x="67666" y="148797"/>
                  </a:cubicBezTo>
                  <a:lnTo>
                    <a:pt x="281584" y="24337"/>
                  </a:lnTo>
                  <a:cubicBezTo>
                    <a:pt x="323412" y="0"/>
                    <a:pt x="375088" y="0"/>
                    <a:pt x="416917" y="24337"/>
                  </a:cubicBezTo>
                  <a:close/>
                </a:path>
              </a:pathLst>
            </a:custGeom>
            <a:solidFill>
              <a:srgbClr val="AC1E2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46059" y="3898581"/>
            <a:ext cx="2347049" cy="2731112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15241"/>
              <a:ext cx="698500" cy="782317"/>
            </a:xfrm>
            <a:custGeom>
              <a:avLst/>
              <a:gdLst/>
              <a:ahLst/>
              <a:cxnLst/>
              <a:rect l="l" t="t" r="r" b="b"/>
              <a:pathLst>
                <a:path w="698500" h="782317">
                  <a:moveTo>
                    <a:pt x="417855" y="24675"/>
                  </a:moveTo>
                  <a:lnTo>
                    <a:pt x="629895" y="148043"/>
                  </a:lnTo>
                  <a:cubicBezTo>
                    <a:pt x="672370" y="172756"/>
                    <a:pt x="698500" y="218190"/>
                    <a:pt x="698500" y="267331"/>
                  </a:cubicBezTo>
                  <a:lnTo>
                    <a:pt x="698500" y="514987"/>
                  </a:lnTo>
                  <a:cubicBezTo>
                    <a:pt x="698500" y="564128"/>
                    <a:pt x="672370" y="609562"/>
                    <a:pt x="629895" y="634275"/>
                  </a:cubicBezTo>
                  <a:lnTo>
                    <a:pt x="417855" y="757643"/>
                  </a:lnTo>
                  <a:cubicBezTo>
                    <a:pt x="375446" y="782318"/>
                    <a:pt x="323054" y="782318"/>
                    <a:pt x="280645" y="757643"/>
                  </a:cubicBezTo>
                  <a:lnTo>
                    <a:pt x="68605" y="634275"/>
                  </a:lnTo>
                  <a:cubicBezTo>
                    <a:pt x="26130" y="609562"/>
                    <a:pt x="0" y="564128"/>
                    <a:pt x="0" y="514987"/>
                  </a:cubicBezTo>
                  <a:lnTo>
                    <a:pt x="0" y="267331"/>
                  </a:lnTo>
                  <a:cubicBezTo>
                    <a:pt x="0" y="218190"/>
                    <a:pt x="26130" y="172756"/>
                    <a:pt x="68605" y="148043"/>
                  </a:cubicBezTo>
                  <a:lnTo>
                    <a:pt x="280645" y="24675"/>
                  </a:lnTo>
                  <a:cubicBezTo>
                    <a:pt x="323054" y="0"/>
                    <a:pt x="375446" y="0"/>
                    <a:pt x="417855" y="24675"/>
                  </a:cubicBezTo>
                  <a:close/>
                </a:path>
              </a:pathLst>
            </a:custGeom>
            <a:solidFill>
              <a:srgbClr val="C3A33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3055" y="3497090"/>
            <a:ext cx="2124015" cy="2471581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16842"/>
              <a:ext cx="698500" cy="779116"/>
            </a:xfrm>
            <a:custGeom>
              <a:avLst/>
              <a:gdLst/>
              <a:ahLst/>
              <a:cxnLst/>
              <a:rect l="l" t="t" r="r" b="b"/>
              <a:pathLst>
                <a:path w="698500" h="779116">
                  <a:moveTo>
                    <a:pt x="425059" y="27265"/>
                  </a:moveTo>
                  <a:lnTo>
                    <a:pt x="622691" y="142251"/>
                  </a:lnTo>
                  <a:cubicBezTo>
                    <a:pt x="669626" y="169559"/>
                    <a:pt x="698500" y="219764"/>
                    <a:pt x="698500" y="274065"/>
                  </a:cubicBezTo>
                  <a:lnTo>
                    <a:pt x="698500" y="505051"/>
                  </a:lnTo>
                  <a:cubicBezTo>
                    <a:pt x="698500" y="559352"/>
                    <a:pt x="669626" y="609557"/>
                    <a:pt x="622691" y="636865"/>
                  </a:cubicBezTo>
                  <a:lnTo>
                    <a:pt x="425059" y="751851"/>
                  </a:lnTo>
                  <a:cubicBezTo>
                    <a:pt x="378197" y="779116"/>
                    <a:pt x="320303" y="779116"/>
                    <a:pt x="273441" y="751851"/>
                  </a:cubicBezTo>
                  <a:lnTo>
                    <a:pt x="75809" y="636865"/>
                  </a:lnTo>
                  <a:cubicBezTo>
                    <a:pt x="28874" y="609557"/>
                    <a:pt x="0" y="559352"/>
                    <a:pt x="0" y="505051"/>
                  </a:cubicBezTo>
                  <a:lnTo>
                    <a:pt x="0" y="274065"/>
                  </a:lnTo>
                  <a:cubicBezTo>
                    <a:pt x="0" y="219764"/>
                    <a:pt x="28874" y="169559"/>
                    <a:pt x="75809" y="142251"/>
                  </a:cubicBezTo>
                  <a:lnTo>
                    <a:pt x="273441" y="27265"/>
                  </a:lnTo>
                  <a:cubicBezTo>
                    <a:pt x="320303" y="0"/>
                    <a:pt x="378197" y="0"/>
                    <a:pt x="425059" y="27265"/>
                  </a:cubicBezTo>
                  <a:close/>
                </a:path>
              </a:pathLst>
            </a:custGeom>
            <a:blipFill>
              <a:blip r:embed="rId4"/>
              <a:stretch>
                <a:fillRect l="-67393" t="-42749" r="-986" b="-894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690875" y="4045254"/>
            <a:ext cx="2094958" cy="2437769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17075"/>
              <a:ext cx="698500" cy="778649"/>
            </a:xfrm>
            <a:custGeom>
              <a:avLst/>
              <a:gdLst/>
              <a:ahLst/>
              <a:cxnLst/>
              <a:rect l="l" t="t" r="r" b="b"/>
              <a:pathLst>
                <a:path w="698500" h="778649">
                  <a:moveTo>
                    <a:pt x="426110" y="27644"/>
                  </a:moveTo>
                  <a:lnTo>
                    <a:pt x="621640" y="141406"/>
                  </a:lnTo>
                  <a:cubicBezTo>
                    <a:pt x="669226" y="169093"/>
                    <a:pt x="698500" y="219994"/>
                    <a:pt x="698500" y="275048"/>
                  </a:cubicBezTo>
                  <a:lnTo>
                    <a:pt x="698500" y="503602"/>
                  </a:lnTo>
                  <a:cubicBezTo>
                    <a:pt x="698500" y="558656"/>
                    <a:pt x="669226" y="609557"/>
                    <a:pt x="621640" y="637244"/>
                  </a:cubicBezTo>
                  <a:lnTo>
                    <a:pt x="426110" y="751006"/>
                  </a:lnTo>
                  <a:cubicBezTo>
                    <a:pt x="378598" y="778650"/>
                    <a:pt x="319902" y="778650"/>
                    <a:pt x="272390" y="751006"/>
                  </a:cubicBezTo>
                  <a:lnTo>
                    <a:pt x="76860" y="637244"/>
                  </a:lnTo>
                  <a:cubicBezTo>
                    <a:pt x="29274" y="609557"/>
                    <a:pt x="0" y="558656"/>
                    <a:pt x="0" y="503602"/>
                  </a:cubicBezTo>
                  <a:lnTo>
                    <a:pt x="0" y="275048"/>
                  </a:lnTo>
                  <a:cubicBezTo>
                    <a:pt x="0" y="219994"/>
                    <a:pt x="29274" y="169093"/>
                    <a:pt x="76860" y="141406"/>
                  </a:cubicBezTo>
                  <a:lnTo>
                    <a:pt x="272390" y="27644"/>
                  </a:lnTo>
                  <a:cubicBezTo>
                    <a:pt x="319902" y="0"/>
                    <a:pt x="378598" y="0"/>
                    <a:pt x="426110" y="27644"/>
                  </a:cubicBezTo>
                  <a:close/>
                </a:path>
              </a:pathLst>
            </a:custGeom>
            <a:blipFill>
              <a:blip r:embed="rId5"/>
              <a:stretch>
                <a:fillRect l="-6534" t="-974" r="-6534" b="-97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29105" y="3348384"/>
            <a:ext cx="2333791" cy="2715684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15328"/>
              <a:ext cx="698500" cy="782144"/>
            </a:xfrm>
            <a:custGeom>
              <a:avLst/>
              <a:gdLst/>
              <a:ahLst/>
              <a:cxnLst/>
              <a:rect l="l" t="t" r="r" b="b"/>
              <a:pathLst>
                <a:path w="698500" h="782144">
                  <a:moveTo>
                    <a:pt x="418245" y="24814"/>
                  </a:moveTo>
                  <a:lnTo>
                    <a:pt x="629505" y="147730"/>
                  </a:lnTo>
                  <a:cubicBezTo>
                    <a:pt x="672221" y="172583"/>
                    <a:pt x="698500" y="218275"/>
                    <a:pt x="698500" y="267695"/>
                  </a:cubicBezTo>
                  <a:lnTo>
                    <a:pt x="698500" y="514449"/>
                  </a:lnTo>
                  <a:cubicBezTo>
                    <a:pt x="698500" y="563869"/>
                    <a:pt x="672221" y="609561"/>
                    <a:pt x="629505" y="634414"/>
                  </a:cubicBezTo>
                  <a:lnTo>
                    <a:pt x="418245" y="757330"/>
                  </a:lnTo>
                  <a:cubicBezTo>
                    <a:pt x="375595" y="782144"/>
                    <a:pt x="322905" y="782144"/>
                    <a:pt x="280255" y="757330"/>
                  </a:cubicBezTo>
                  <a:lnTo>
                    <a:pt x="68995" y="634414"/>
                  </a:lnTo>
                  <a:cubicBezTo>
                    <a:pt x="26279" y="609561"/>
                    <a:pt x="0" y="563869"/>
                    <a:pt x="0" y="514449"/>
                  </a:cubicBezTo>
                  <a:lnTo>
                    <a:pt x="0" y="267695"/>
                  </a:lnTo>
                  <a:cubicBezTo>
                    <a:pt x="0" y="218275"/>
                    <a:pt x="26279" y="172583"/>
                    <a:pt x="68995" y="147730"/>
                  </a:cubicBezTo>
                  <a:lnTo>
                    <a:pt x="280255" y="24814"/>
                  </a:lnTo>
                  <a:cubicBezTo>
                    <a:pt x="322905" y="0"/>
                    <a:pt x="375595" y="0"/>
                    <a:pt x="418245" y="24814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054439" y="3494227"/>
            <a:ext cx="2083123" cy="2423998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17172"/>
              <a:ext cx="698500" cy="778455"/>
            </a:xfrm>
            <a:custGeom>
              <a:avLst/>
              <a:gdLst/>
              <a:ahLst/>
              <a:cxnLst/>
              <a:rect l="l" t="t" r="r" b="b"/>
              <a:pathLst>
                <a:path w="698500" h="778455">
                  <a:moveTo>
                    <a:pt x="426547" y="27801"/>
                  </a:moveTo>
                  <a:lnTo>
                    <a:pt x="621203" y="141055"/>
                  </a:lnTo>
                  <a:cubicBezTo>
                    <a:pt x="669059" y="168899"/>
                    <a:pt x="698500" y="220089"/>
                    <a:pt x="698500" y="275456"/>
                  </a:cubicBezTo>
                  <a:lnTo>
                    <a:pt x="698500" y="503000"/>
                  </a:lnTo>
                  <a:cubicBezTo>
                    <a:pt x="698500" y="558367"/>
                    <a:pt x="669059" y="609557"/>
                    <a:pt x="621203" y="637401"/>
                  </a:cubicBezTo>
                  <a:lnTo>
                    <a:pt x="426547" y="750655"/>
                  </a:lnTo>
                  <a:cubicBezTo>
                    <a:pt x="378765" y="778456"/>
                    <a:pt x="319735" y="778456"/>
                    <a:pt x="271953" y="750655"/>
                  </a:cubicBezTo>
                  <a:lnTo>
                    <a:pt x="77297" y="637401"/>
                  </a:lnTo>
                  <a:cubicBezTo>
                    <a:pt x="29441" y="609557"/>
                    <a:pt x="0" y="558367"/>
                    <a:pt x="0" y="503000"/>
                  </a:cubicBezTo>
                  <a:lnTo>
                    <a:pt x="0" y="275456"/>
                  </a:lnTo>
                  <a:cubicBezTo>
                    <a:pt x="0" y="220089"/>
                    <a:pt x="29441" y="168899"/>
                    <a:pt x="77297" y="141055"/>
                  </a:cubicBezTo>
                  <a:lnTo>
                    <a:pt x="271953" y="27801"/>
                  </a:lnTo>
                  <a:cubicBezTo>
                    <a:pt x="319735" y="0"/>
                    <a:pt x="378765" y="0"/>
                    <a:pt x="426547" y="27801"/>
                  </a:cubicBezTo>
                  <a:close/>
                </a:path>
              </a:pathLst>
            </a:custGeom>
            <a:blipFill>
              <a:blip r:embed="rId6"/>
              <a:stretch>
                <a:fillRect l="-34335" t="-992" r="-34335" b="-99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35260" y="1173210"/>
            <a:ext cx="11629390" cy="944598"/>
            <a:chOff x="0" y="0"/>
            <a:chExt cx="12050934" cy="1035698"/>
          </a:xfrm>
        </p:grpSpPr>
        <p:sp>
          <p:nvSpPr>
            <p:cNvPr id="16" name="Freeform 16"/>
            <p:cNvSpPr/>
            <p:nvPr/>
          </p:nvSpPr>
          <p:spPr>
            <a:xfrm>
              <a:off x="1363" y="0"/>
              <a:ext cx="12048207" cy="1035698"/>
            </a:xfrm>
            <a:custGeom>
              <a:avLst/>
              <a:gdLst/>
              <a:ahLst/>
              <a:cxnLst/>
              <a:rect l="l" t="t" r="r" b="b"/>
              <a:pathLst>
                <a:path w="12048207" h="1035698">
                  <a:moveTo>
                    <a:pt x="211229" y="1035698"/>
                  </a:moveTo>
                  <a:lnTo>
                    <a:pt x="11836980" y="1035698"/>
                  </a:lnTo>
                  <a:cubicBezTo>
                    <a:pt x="11842436" y="1035698"/>
                    <a:pt x="11847129" y="1031836"/>
                    <a:pt x="11848180" y="1026482"/>
                  </a:cubicBezTo>
                  <a:lnTo>
                    <a:pt x="12047763" y="9216"/>
                  </a:lnTo>
                  <a:cubicBezTo>
                    <a:pt x="12048208" y="6949"/>
                    <a:pt x="12047615" y="4602"/>
                    <a:pt x="12046147" y="2818"/>
                  </a:cubicBezTo>
                  <a:cubicBezTo>
                    <a:pt x="12044679" y="1034"/>
                    <a:pt x="12042489" y="0"/>
                    <a:pt x="12040180" y="0"/>
                  </a:cubicBezTo>
                  <a:lnTo>
                    <a:pt x="8029" y="0"/>
                  </a:lnTo>
                  <a:cubicBezTo>
                    <a:pt x="5718" y="0"/>
                    <a:pt x="3529" y="1034"/>
                    <a:pt x="2061" y="2818"/>
                  </a:cubicBezTo>
                  <a:cubicBezTo>
                    <a:pt x="593" y="4602"/>
                    <a:pt x="0" y="6949"/>
                    <a:pt x="445" y="9216"/>
                  </a:cubicBezTo>
                  <a:lnTo>
                    <a:pt x="200029" y="1026482"/>
                  </a:lnTo>
                  <a:cubicBezTo>
                    <a:pt x="201079" y="1031836"/>
                    <a:pt x="205773" y="1035698"/>
                    <a:pt x="211229" y="1035698"/>
                  </a:cubicBezTo>
                  <a:close/>
                </a:path>
              </a:pathLst>
            </a:custGeom>
            <a:solidFill>
              <a:srgbClr val="C3A33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-28575"/>
              <a:ext cx="11796934" cy="10642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48620" y="1425334"/>
            <a:ext cx="10529912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44"/>
              </a:lnSpc>
            </a:pPr>
            <a:r>
              <a:rPr lang="en-US" sz="3744" b="1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WDL Certification Success Stories: 2021-2026</a:t>
            </a:r>
          </a:p>
        </p:txBody>
      </p:sp>
      <p:sp>
        <p:nvSpPr>
          <p:cNvPr id="19" name="Freeform 19"/>
          <p:cNvSpPr/>
          <p:nvPr/>
        </p:nvSpPr>
        <p:spPr>
          <a:xfrm>
            <a:off x="8825692" y="125056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7347269" y="3898581"/>
            <a:ext cx="2333791" cy="2715684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15328"/>
              <a:ext cx="698500" cy="782144"/>
            </a:xfrm>
            <a:custGeom>
              <a:avLst/>
              <a:gdLst/>
              <a:ahLst/>
              <a:cxnLst/>
              <a:rect l="l" t="t" r="r" b="b"/>
              <a:pathLst>
                <a:path w="698500" h="782144">
                  <a:moveTo>
                    <a:pt x="418245" y="24814"/>
                  </a:moveTo>
                  <a:lnTo>
                    <a:pt x="629505" y="147730"/>
                  </a:lnTo>
                  <a:cubicBezTo>
                    <a:pt x="672221" y="172583"/>
                    <a:pt x="698500" y="218275"/>
                    <a:pt x="698500" y="267695"/>
                  </a:cubicBezTo>
                  <a:lnTo>
                    <a:pt x="698500" y="514449"/>
                  </a:lnTo>
                  <a:cubicBezTo>
                    <a:pt x="698500" y="563869"/>
                    <a:pt x="672221" y="609561"/>
                    <a:pt x="629505" y="634414"/>
                  </a:cubicBezTo>
                  <a:lnTo>
                    <a:pt x="418245" y="757330"/>
                  </a:lnTo>
                  <a:cubicBezTo>
                    <a:pt x="375595" y="782144"/>
                    <a:pt x="322905" y="782144"/>
                    <a:pt x="280255" y="757330"/>
                  </a:cubicBezTo>
                  <a:lnTo>
                    <a:pt x="68995" y="634414"/>
                  </a:lnTo>
                  <a:cubicBezTo>
                    <a:pt x="26279" y="609561"/>
                    <a:pt x="0" y="563869"/>
                    <a:pt x="0" y="514449"/>
                  </a:cubicBezTo>
                  <a:lnTo>
                    <a:pt x="0" y="267695"/>
                  </a:lnTo>
                  <a:cubicBezTo>
                    <a:pt x="0" y="218275"/>
                    <a:pt x="26279" y="172583"/>
                    <a:pt x="68995" y="147730"/>
                  </a:cubicBezTo>
                  <a:lnTo>
                    <a:pt x="280255" y="24814"/>
                  </a:lnTo>
                  <a:cubicBezTo>
                    <a:pt x="322905" y="0"/>
                    <a:pt x="375595" y="0"/>
                    <a:pt x="418245" y="24814"/>
                  </a:cubicBezTo>
                  <a:close/>
                </a:path>
              </a:pathLst>
            </a:custGeom>
            <a:solidFill>
              <a:srgbClr val="65214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72604" y="4044425"/>
            <a:ext cx="2083123" cy="2423998"/>
            <a:chOff x="0" y="0"/>
            <a:chExt cx="6985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17172"/>
              <a:ext cx="698500" cy="778455"/>
            </a:xfrm>
            <a:custGeom>
              <a:avLst/>
              <a:gdLst/>
              <a:ahLst/>
              <a:cxnLst/>
              <a:rect l="l" t="t" r="r" b="b"/>
              <a:pathLst>
                <a:path w="698500" h="778455">
                  <a:moveTo>
                    <a:pt x="426547" y="27801"/>
                  </a:moveTo>
                  <a:lnTo>
                    <a:pt x="621203" y="141055"/>
                  </a:lnTo>
                  <a:cubicBezTo>
                    <a:pt x="669059" y="168899"/>
                    <a:pt x="698500" y="220089"/>
                    <a:pt x="698500" y="275456"/>
                  </a:cubicBezTo>
                  <a:lnTo>
                    <a:pt x="698500" y="503000"/>
                  </a:lnTo>
                  <a:cubicBezTo>
                    <a:pt x="698500" y="558367"/>
                    <a:pt x="669059" y="609557"/>
                    <a:pt x="621203" y="637401"/>
                  </a:cubicBezTo>
                  <a:lnTo>
                    <a:pt x="426547" y="750655"/>
                  </a:lnTo>
                  <a:cubicBezTo>
                    <a:pt x="378765" y="778456"/>
                    <a:pt x="319735" y="778456"/>
                    <a:pt x="271953" y="750655"/>
                  </a:cubicBezTo>
                  <a:lnTo>
                    <a:pt x="77297" y="637401"/>
                  </a:lnTo>
                  <a:cubicBezTo>
                    <a:pt x="29441" y="609557"/>
                    <a:pt x="0" y="558367"/>
                    <a:pt x="0" y="503000"/>
                  </a:cubicBezTo>
                  <a:lnTo>
                    <a:pt x="0" y="275456"/>
                  </a:lnTo>
                  <a:cubicBezTo>
                    <a:pt x="0" y="220089"/>
                    <a:pt x="29441" y="168899"/>
                    <a:pt x="77297" y="141055"/>
                  </a:cubicBezTo>
                  <a:lnTo>
                    <a:pt x="271953" y="27801"/>
                  </a:lnTo>
                  <a:cubicBezTo>
                    <a:pt x="319735" y="0"/>
                    <a:pt x="378765" y="0"/>
                    <a:pt x="426547" y="27801"/>
                  </a:cubicBezTo>
                  <a:close/>
                </a:path>
              </a:pathLst>
            </a:custGeom>
            <a:blipFill>
              <a:blip r:embed="rId8"/>
              <a:stretch>
                <a:fillRect l="-102700" t="-27540" r="-24714" b="-996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15162" y="2473724"/>
            <a:ext cx="189403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5"/>
              </a:lnSpc>
            </a:pPr>
            <a:r>
              <a:rPr lang="en-US" sz="2533" b="1" dirty="0">
                <a:solidFill>
                  <a:srgbClr val="AC1E2C"/>
                </a:solidFill>
                <a:latin typeface="Barlow Bold"/>
                <a:ea typeface="Barlow Bold"/>
                <a:cs typeface="Barlow Bold"/>
                <a:sym typeface="Barlow Bold"/>
              </a:rPr>
              <a:t>Hematology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27227" y="3026682"/>
            <a:ext cx="185740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5"/>
              </a:lnSpc>
            </a:pPr>
            <a:r>
              <a:rPr lang="en-US" sz="2533" b="1">
                <a:solidFill>
                  <a:srgbClr val="C3A334"/>
                </a:solidFill>
                <a:latin typeface="Barlow Bold"/>
                <a:ea typeface="Barlow Bold"/>
                <a:cs typeface="Barlow Bold"/>
                <a:sym typeface="Barlow Bold"/>
              </a:rPr>
              <a:t>Chemistry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824386" y="2302274"/>
            <a:ext cx="287920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5"/>
              </a:lnSpc>
            </a:pPr>
            <a:r>
              <a:rPr lang="en-US" sz="2533" b="1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Microbiology &amp; Molecular Biology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30032" y="2643026"/>
            <a:ext cx="193083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5"/>
              </a:lnSpc>
            </a:pPr>
            <a:r>
              <a:rPr lang="en-US" sz="2533" b="1">
                <a:solidFill>
                  <a:srgbClr val="50033A"/>
                </a:solidFill>
                <a:latin typeface="Barlow Bold"/>
                <a:ea typeface="Barlow Bold"/>
                <a:cs typeface="Barlow Bold"/>
                <a:sym typeface="Barlow Bold"/>
              </a:rPr>
              <a:t>Anatomic Pathology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5671" y="2881166"/>
            <a:ext cx="2267081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5"/>
              </a:lnSpc>
            </a:pPr>
            <a:r>
              <a:rPr lang="en-US" sz="1497" spc="-28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12 Hematology Technologists (H)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888054" y="3390607"/>
            <a:ext cx="1663058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5"/>
              </a:lnSpc>
            </a:pPr>
            <a:r>
              <a:rPr lang="en-US" sz="1497" spc="-28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7 Chemistry Technologists (C)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55529" y="3052262"/>
            <a:ext cx="2434055" cy="24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5"/>
              </a:lnSpc>
            </a:pPr>
            <a:r>
              <a:rPr lang="en-US" sz="1497" spc="-28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15 Technologists (M) &amp; (MB)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450632" y="3382486"/>
            <a:ext cx="2229721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5"/>
              </a:lnSpc>
            </a:pPr>
            <a:r>
              <a:rPr lang="en-US" sz="1497" spc="-28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5 </a:t>
            </a:r>
            <a:r>
              <a:rPr lang="en-US" sz="1497" spc="-28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Histotechnician</a:t>
            </a:r>
            <a:r>
              <a:rPr lang="en-US" sz="1497" spc="-28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(HT)</a:t>
            </a:r>
          </a:p>
          <a:p>
            <a:pPr algn="ctr">
              <a:lnSpc>
                <a:spcPts val="2095"/>
              </a:lnSpc>
            </a:pPr>
            <a:r>
              <a:rPr lang="en-US" sz="1497" spc="-28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3 Histotechnologists (HTL)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9740294" y="3459480"/>
            <a:ext cx="2379603" cy="2768993"/>
            <a:chOff x="0" y="0"/>
            <a:chExt cx="6985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15033"/>
              <a:ext cx="698500" cy="782734"/>
            </a:xfrm>
            <a:custGeom>
              <a:avLst/>
              <a:gdLst/>
              <a:ahLst/>
              <a:cxnLst/>
              <a:rect l="l" t="t" r="r" b="b"/>
              <a:pathLst>
                <a:path w="698500" h="782734">
                  <a:moveTo>
                    <a:pt x="416917" y="24337"/>
                  </a:moveTo>
                  <a:lnTo>
                    <a:pt x="630833" y="148797"/>
                  </a:lnTo>
                  <a:cubicBezTo>
                    <a:pt x="672727" y="173172"/>
                    <a:pt x="698500" y="217984"/>
                    <a:pt x="698500" y="266453"/>
                  </a:cubicBezTo>
                  <a:lnTo>
                    <a:pt x="698500" y="516281"/>
                  </a:lnTo>
                  <a:cubicBezTo>
                    <a:pt x="698500" y="564749"/>
                    <a:pt x="672727" y="609562"/>
                    <a:pt x="630833" y="633937"/>
                  </a:cubicBezTo>
                  <a:lnTo>
                    <a:pt x="416917" y="758397"/>
                  </a:lnTo>
                  <a:cubicBezTo>
                    <a:pt x="375088" y="782734"/>
                    <a:pt x="323412" y="782734"/>
                    <a:pt x="281584" y="758397"/>
                  </a:cubicBezTo>
                  <a:lnTo>
                    <a:pt x="67666" y="633937"/>
                  </a:lnTo>
                  <a:cubicBezTo>
                    <a:pt x="25773" y="609562"/>
                    <a:pt x="0" y="564749"/>
                    <a:pt x="0" y="516281"/>
                  </a:cubicBezTo>
                  <a:lnTo>
                    <a:pt x="0" y="266453"/>
                  </a:lnTo>
                  <a:cubicBezTo>
                    <a:pt x="0" y="217984"/>
                    <a:pt x="25773" y="173172"/>
                    <a:pt x="67666" y="148797"/>
                  </a:cubicBezTo>
                  <a:lnTo>
                    <a:pt x="281584" y="24337"/>
                  </a:lnTo>
                  <a:cubicBezTo>
                    <a:pt x="323412" y="0"/>
                    <a:pt x="375088" y="0"/>
                    <a:pt x="416917" y="24337"/>
                  </a:cubicBezTo>
                  <a:close/>
                </a:path>
              </a:pathLst>
            </a:custGeom>
            <a:solidFill>
              <a:srgbClr val="73737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868088" y="3608186"/>
            <a:ext cx="2124015" cy="2471581"/>
            <a:chOff x="0" y="0"/>
            <a:chExt cx="6985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16842"/>
              <a:ext cx="698500" cy="779116"/>
            </a:xfrm>
            <a:custGeom>
              <a:avLst/>
              <a:gdLst/>
              <a:ahLst/>
              <a:cxnLst/>
              <a:rect l="l" t="t" r="r" b="b"/>
              <a:pathLst>
                <a:path w="698500" h="779116">
                  <a:moveTo>
                    <a:pt x="425059" y="27265"/>
                  </a:moveTo>
                  <a:lnTo>
                    <a:pt x="622691" y="142251"/>
                  </a:lnTo>
                  <a:cubicBezTo>
                    <a:pt x="669626" y="169559"/>
                    <a:pt x="698500" y="219764"/>
                    <a:pt x="698500" y="274065"/>
                  </a:cubicBezTo>
                  <a:lnTo>
                    <a:pt x="698500" y="505051"/>
                  </a:lnTo>
                  <a:cubicBezTo>
                    <a:pt x="698500" y="559352"/>
                    <a:pt x="669626" y="609557"/>
                    <a:pt x="622691" y="636865"/>
                  </a:cubicBezTo>
                  <a:lnTo>
                    <a:pt x="425059" y="751851"/>
                  </a:lnTo>
                  <a:cubicBezTo>
                    <a:pt x="378197" y="779116"/>
                    <a:pt x="320303" y="779116"/>
                    <a:pt x="273441" y="751851"/>
                  </a:cubicBezTo>
                  <a:lnTo>
                    <a:pt x="75809" y="636865"/>
                  </a:lnTo>
                  <a:cubicBezTo>
                    <a:pt x="28874" y="609557"/>
                    <a:pt x="0" y="559352"/>
                    <a:pt x="0" y="505051"/>
                  </a:cubicBezTo>
                  <a:lnTo>
                    <a:pt x="0" y="274065"/>
                  </a:lnTo>
                  <a:cubicBezTo>
                    <a:pt x="0" y="219764"/>
                    <a:pt x="28874" y="169559"/>
                    <a:pt x="75809" y="142251"/>
                  </a:cubicBezTo>
                  <a:lnTo>
                    <a:pt x="273441" y="27265"/>
                  </a:lnTo>
                  <a:cubicBezTo>
                    <a:pt x="320303" y="0"/>
                    <a:pt x="378197" y="0"/>
                    <a:pt x="425059" y="27265"/>
                  </a:cubicBezTo>
                  <a:close/>
                </a:path>
              </a:pathLst>
            </a:custGeom>
            <a:blipFill>
              <a:blip r:embed="rId4"/>
              <a:stretch>
                <a:fillRect l="-67393" t="-42749" r="-986" b="-894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9943131" y="2623722"/>
            <a:ext cx="193083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5"/>
              </a:lnSpc>
            </a:pPr>
            <a:r>
              <a:rPr lang="en-US" sz="2533" b="1">
                <a:solidFill>
                  <a:srgbClr val="737373"/>
                </a:solidFill>
                <a:latin typeface="Barlow Bold"/>
                <a:ea typeface="Barlow Bold"/>
                <a:cs typeface="Barlow Bold"/>
                <a:sym typeface="Barlow Bold"/>
              </a:rPr>
              <a:t>Cytogenetics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928002" y="2982233"/>
            <a:ext cx="1945963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5"/>
              </a:lnSpc>
            </a:pPr>
            <a:r>
              <a:rPr lang="en-US" sz="1497" spc="-28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3 Cytogenetics Technologist (CG)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8825692" y="125056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099752"/>
              </p:ext>
            </p:extLst>
          </p:nvPr>
        </p:nvGraphicFramePr>
        <p:xfrm>
          <a:off x="255827" y="2290374"/>
          <a:ext cx="11781947" cy="4645973"/>
        </p:xfrm>
        <a:graphic>
          <a:graphicData uri="http://schemas.openxmlformats.org/drawingml/2006/table">
            <a:tbl>
              <a:tblPr/>
              <a:tblGrid>
                <a:gridCol w="1776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1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69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3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054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971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662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ASCP Posted Certification Pass Rates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ASCP Posted Certification Pass Rates</a:t>
                      </a:r>
                      <a:endParaRPr lang="en-US" sz="110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WDL Certification Data</a:t>
                      </a:r>
                      <a:endParaRPr lang="en-US" sz="70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WDL Certification Data</a:t>
                      </a:r>
                      <a:endParaRPr lang="en-US" sz="11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WDL Certification Data</a:t>
                      </a:r>
                      <a:endParaRPr lang="en-US" sz="11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WDL Certification Data</a:t>
                      </a:r>
                      <a:endParaRPr lang="en-US" sz="11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WDL Certification Data</a:t>
                      </a:r>
                      <a:endParaRPr lang="en-US" sz="11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WDL Certification Data</a:t>
                      </a:r>
                      <a:endParaRPr lang="en-US" sz="11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WDL Certification Data</a:t>
                      </a:r>
                      <a:endParaRPr lang="en-US" sz="11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267"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Department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2024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2024</a:t>
                      </a:r>
                      <a:endParaRPr lang="en-US" sz="700" dirty="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2023</a:t>
                      </a:r>
                      <a:endParaRPr lang="en-US" sz="70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2024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2025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# NCTs passed on 1st attempt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2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% NCTs passed on 1st attempt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# NCTs pending exam</a:t>
                      </a:r>
                      <a:endParaRPr lang="en-US" sz="70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# of Passing Repeats /</a:t>
                      </a:r>
                      <a:endParaRPr lang="en-US" sz="700"/>
                    </a:p>
                    <a:p>
                      <a:pPr algn="ctr">
                        <a:lnSpc>
                          <a:spcPts val="2759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Total Repeat Attempts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041"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Hematology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00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64%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00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58%</a:t>
                      </a:r>
                      <a:endParaRPr lang="en-US" sz="700" dirty="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00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3</a:t>
                      </a:r>
                      <a:endParaRPr lang="en-US" sz="70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00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00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7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00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9/12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00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75%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00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0</a:t>
                      </a:r>
                      <a:endParaRPr lang="en-US" sz="700" dirty="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00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3/3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00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12"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Chemistry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3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40%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3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44%</a:t>
                      </a:r>
                      <a:endParaRPr lang="en-US" sz="700" dirty="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3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</a:t>
                      </a:r>
                      <a:endParaRPr lang="en-US" sz="70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3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5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3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3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4/7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3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57.1%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3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</a:t>
                      </a:r>
                      <a:endParaRPr lang="en-US" sz="700" dirty="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3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3/4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3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392"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Microbiology and Molecular Biology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M-59%</a:t>
                      </a:r>
                      <a:endParaRPr lang="en-US" sz="700" dirty="0"/>
                    </a:p>
                    <a:p>
                      <a:pPr algn="ctr">
                        <a:lnSpc>
                          <a:spcPts val="2759"/>
                        </a:lnSpc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MB-63%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M-56%</a:t>
                      </a:r>
                      <a:endParaRPr lang="en-US" sz="700" dirty="0"/>
                    </a:p>
                    <a:p>
                      <a:pPr algn="ctr">
                        <a:lnSpc>
                          <a:spcPts val="2759"/>
                        </a:lnSpc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MB-65%</a:t>
                      </a:r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7</a:t>
                      </a:r>
                      <a:endParaRPr lang="en-US" sz="70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8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-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9/15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60%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11</a:t>
                      </a:r>
                      <a:endParaRPr lang="en-US" sz="70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6/6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317"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Anatomic Pathology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24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HT-57%</a:t>
                      </a:r>
                      <a:endParaRPr lang="en-US" sz="700"/>
                    </a:p>
                    <a:p>
                      <a:pPr algn="ctr">
                        <a:lnSpc>
                          <a:spcPts val="2759"/>
                        </a:lnSpc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HTL-63%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24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HT-62%</a:t>
                      </a:r>
                      <a:endParaRPr lang="en-US" sz="700" dirty="0"/>
                    </a:p>
                    <a:p>
                      <a:pPr algn="ctr">
                        <a:lnSpc>
                          <a:spcPts val="2759"/>
                        </a:lnSpc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HTL-67%</a:t>
                      </a:r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24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1</a:t>
                      </a:r>
                      <a:endParaRPr lang="en-US" sz="700" dirty="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24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24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-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24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2/3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24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66.7%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24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</a:t>
                      </a:r>
                      <a:endParaRPr lang="en-US" sz="70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24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1/1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24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5994"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Cytogenetics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69%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73%</a:t>
                      </a:r>
                      <a:endParaRPr lang="en-US" sz="700" dirty="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-</a:t>
                      </a:r>
                      <a:endParaRPr lang="en-US" sz="700" dirty="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-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100%</a:t>
                      </a:r>
                      <a:endParaRPr lang="en-US" sz="70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</a:t>
                      </a:r>
                      <a:endParaRPr lang="en-US" sz="700"/>
                    </a:p>
                  </a:txBody>
                  <a:tcPr marL="0" marR="0" marT="0" marB="0" anchor="ctr">
                    <a:lnL w="66675" cap="flat" cmpd="sng" algn="ctr">
                      <a:solidFill>
                        <a:srgbClr val="003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0/0</a:t>
                      </a:r>
                      <a:endParaRPr lang="en-US" sz="7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639156" y="901218"/>
            <a:ext cx="657755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2"/>
              </a:lnSpc>
            </a:pPr>
            <a:r>
              <a:rPr lang="en-US" sz="4262" b="1" spc="-106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WDL Certification Data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8787" y="1467762"/>
            <a:ext cx="6448882" cy="80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363" b="1" spc="-45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Number of staff who passed BOC exam between 12-30 months of hire since 2023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42" y="103464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5400000">
            <a:off x="-12013" y="4014199"/>
            <a:ext cx="2884341" cy="2621145"/>
          </a:xfrm>
          <a:custGeom>
            <a:avLst/>
            <a:gdLst/>
            <a:ahLst/>
            <a:cxnLst/>
            <a:rect l="l" t="t" r="r" b="b"/>
            <a:pathLst>
              <a:path w="4326511" h="3931717">
                <a:moveTo>
                  <a:pt x="0" y="0"/>
                </a:moveTo>
                <a:lnTo>
                  <a:pt x="4326512" y="0"/>
                </a:lnTo>
                <a:lnTo>
                  <a:pt x="4326512" y="3931718"/>
                </a:lnTo>
                <a:lnTo>
                  <a:pt x="0" y="3931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rot="-5400000">
            <a:off x="-423105" y="3979238"/>
            <a:ext cx="3108826" cy="2825146"/>
          </a:xfrm>
          <a:custGeom>
            <a:avLst/>
            <a:gdLst/>
            <a:ahLst/>
            <a:cxnLst/>
            <a:rect l="l" t="t" r="r" b="b"/>
            <a:pathLst>
              <a:path w="4663239" h="4237719">
                <a:moveTo>
                  <a:pt x="0" y="0"/>
                </a:moveTo>
                <a:lnTo>
                  <a:pt x="4663239" y="0"/>
                </a:lnTo>
                <a:lnTo>
                  <a:pt x="4663239" y="4237719"/>
                </a:lnTo>
                <a:lnTo>
                  <a:pt x="0" y="4237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-5400000">
            <a:off x="2911581" y="3989259"/>
            <a:ext cx="3066296" cy="2786497"/>
          </a:xfrm>
          <a:custGeom>
            <a:avLst/>
            <a:gdLst/>
            <a:ahLst/>
            <a:cxnLst/>
            <a:rect l="l" t="t" r="r" b="b"/>
            <a:pathLst>
              <a:path w="4599444" h="4179745">
                <a:moveTo>
                  <a:pt x="0" y="0"/>
                </a:moveTo>
                <a:lnTo>
                  <a:pt x="4599444" y="0"/>
                </a:lnTo>
                <a:lnTo>
                  <a:pt x="4599444" y="4179746"/>
                </a:lnTo>
                <a:lnTo>
                  <a:pt x="0" y="4179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5400000">
            <a:off x="5902149" y="4036359"/>
            <a:ext cx="3048975" cy="2770755"/>
          </a:xfrm>
          <a:custGeom>
            <a:avLst/>
            <a:gdLst/>
            <a:ahLst/>
            <a:cxnLst/>
            <a:rect l="l" t="t" r="r" b="b"/>
            <a:pathLst>
              <a:path w="4573462" h="4156133">
                <a:moveTo>
                  <a:pt x="0" y="0"/>
                </a:moveTo>
                <a:lnTo>
                  <a:pt x="4573462" y="0"/>
                </a:lnTo>
                <a:lnTo>
                  <a:pt x="4573462" y="4156133"/>
                </a:lnTo>
                <a:lnTo>
                  <a:pt x="0" y="4156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5400000">
            <a:off x="3205106" y="4021393"/>
            <a:ext cx="2844882" cy="2585287"/>
          </a:xfrm>
          <a:custGeom>
            <a:avLst/>
            <a:gdLst/>
            <a:ahLst/>
            <a:cxnLst/>
            <a:rect l="l" t="t" r="r" b="b"/>
            <a:pathLst>
              <a:path w="4267323" h="3877930">
                <a:moveTo>
                  <a:pt x="0" y="0"/>
                </a:moveTo>
                <a:lnTo>
                  <a:pt x="4267323" y="0"/>
                </a:lnTo>
                <a:lnTo>
                  <a:pt x="4267323" y="3877930"/>
                </a:lnTo>
                <a:lnTo>
                  <a:pt x="0" y="38779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281188" y="3882601"/>
            <a:ext cx="2379603" cy="2768993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15033"/>
              <a:ext cx="698500" cy="782734"/>
            </a:xfrm>
            <a:custGeom>
              <a:avLst/>
              <a:gdLst/>
              <a:ahLst/>
              <a:cxnLst/>
              <a:rect l="l" t="t" r="r" b="b"/>
              <a:pathLst>
                <a:path w="698500" h="782734">
                  <a:moveTo>
                    <a:pt x="416917" y="24337"/>
                  </a:moveTo>
                  <a:lnTo>
                    <a:pt x="630833" y="148797"/>
                  </a:lnTo>
                  <a:cubicBezTo>
                    <a:pt x="672727" y="173172"/>
                    <a:pt x="698500" y="217984"/>
                    <a:pt x="698500" y="266453"/>
                  </a:cubicBezTo>
                  <a:lnTo>
                    <a:pt x="698500" y="516281"/>
                  </a:lnTo>
                  <a:cubicBezTo>
                    <a:pt x="698500" y="564749"/>
                    <a:pt x="672727" y="609562"/>
                    <a:pt x="630833" y="633937"/>
                  </a:cubicBezTo>
                  <a:lnTo>
                    <a:pt x="416917" y="758397"/>
                  </a:lnTo>
                  <a:cubicBezTo>
                    <a:pt x="375088" y="782734"/>
                    <a:pt x="323412" y="782734"/>
                    <a:pt x="281584" y="758397"/>
                  </a:cubicBezTo>
                  <a:lnTo>
                    <a:pt x="67666" y="633937"/>
                  </a:lnTo>
                  <a:cubicBezTo>
                    <a:pt x="25773" y="609562"/>
                    <a:pt x="0" y="564749"/>
                    <a:pt x="0" y="516281"/>
                  </a:cubicBezTo>
                  <a:lnTo>
                    <a:pt x="0" y="266453"/>
                  </a:lnTo>
                  <a:cubicBezTo>
                    <a:pt x="0" y="217984"/>
                    <a:pt x="25773" y="173172"/>
                    <a:pt x="67666" y="148797"/>
                  </a:cubicBezTo>
                  <a:lnTo>
                    <a:pt x="281584" y="24337"/>
                  </a:lnTo>
                  <a:cubicBezTo>
                    <a:pt x="323412" y="0"/>
                    <a:pt x="375088" y="0"/>
                    <a:pt x="416917" y="24337"/>
                  </a:cubicBezTo>
                  <a:close/>
                </a:path>
              </a:pathLst>
            </a:custGeom>
            <a:solidFill>
              <a:srgbClr val="AC1E2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407086" y="3891595"/>
            <a:ext cx="2347049" cy="2731112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15241"/>
              <a:ext cx="698500" cy="782317"/>
            </a:xfrm>
            <a:custGeom>
              <a:avLst/>
              <a:gdLst/>
              <a:ahLst/>
              <a:cxnLst/>
              <a:rect l="l" t="t" r="r" b="b"/>
              <a:pathLst>
                <a:path w="698500" h="782317">
                  <a:moveTo>
                    <a:pt x="417855" y="24675"/>
                  </a:moveTo>
                  <a:lnTo>
                    <a:pt x="629895" y="148043"/>
                  </a:lnTo>
                  <a:cubicBezTo>
                    <a:pt x="672370" y="172756"/>
                    <a:pt x="698500" y="218190"/>
                    <a:pt x="698500" y="267331"/>
                  </a:cubicBezTo>
                  <a:lnTo>
                    <a:pt x="698500" y="514987"/>
                  </a:lnTo>
                  <a:cubicBezTo>
                    <a:pt x="698500" y="564128"/>
                    <a:pt x="672370" y="609562"/>
                    <a:pt x="629895" y="634275"/>
                  </a:cubicBezTo>
                  <a:lnTo>
                    <a:pt x="417855" y="757643"/>
                  </a:lnTo>
                  <a:cubicBezTo>
                    <a:pt x="375446" y="782318"/>
                    <a:pt x="323054" y="782318"/>
                    <a:pt x="280645" y="757643"/>
                  </a:cubicBezTo>
                  <a:lnTo>
                    <a:pt x="68605" y="634275"/>
                  </a:lnTo>
                  <a:cubicBezTo>
                    <a:pt x="26130" y="609562"/>
                    <a:pt x="0" y="564128"/>
                    <a:pt x="0" y="514987"/>
                  </a:cubicBezTo>
                  <a:lnTo>
                    <a:pt x="0" y="267331"/>
                  </a:lnTo>
                  <a:cubicBezTo>
                    <a:pt x="0" y="218190"/>
                    <a:pt x="26130" y="172756"/>
                    <a:pt x="68605" y="148043"/>
                  </a:cubicBezTo>
                  <a:lnTo>
                    <a:pt x="280645" y="24675"/>
                  </a:lnTo>
                  <a:cubicBezTo>
                    <a:pt x="323054" y="0"/>
                    <a:pt x="375446" y="0"/>
                    <a:pt x="417855" y="24675"/>
                  </a:cubicBezTo>
                  <a:close/>
                </a:path>
              </a:pathLst>
            </a:custGeom>
            <a:solidFill>
              <a:srgbClr val="C3A33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8982" y="4031307"/>
            <a:ext cx="2124015" cy="2471581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16842"/>
              <a:ext cx="698500" cy="779116"/>
            </a:xfrm>
            <a:custGeom>
              <a:avLst/>
              <a:gdLst/>
              <a:ahLst/>
              <a:cxnLst/>
              <a:rect l="l" t="t" r="r" b="b"/>
              <a:pathLst>
                <a:path w="698500" h="779116">
                  <a:moveTo>
                    <a:pt x="425059" y="27265"/>
                  </a:moveTo>
                  <a:lnTo>
                    <a:pt x="622691" y="142251"/>
                  </a:lnTo>
                  <a:cubicBezTo>
                    <a:pt x="669626" y="169559"/>
                    <a:pt x="698500" y="219764"/>
                    <a:pt x="698500" y="274065"/>
                  </a:cubicBezTo>
                  <a:lnTo>
                    <a:pt x="698500" y="505051"/>
                  </a:lnTo>
                  <a:cubicBezTo>
                    <a:pt x="698500" y="559352"/>
                    <a:pt x="669626" y="609557"/>
                    <a:pt x="622691" y="636865"/>
                  </a:cubicBezTo>
                  <a:lnTo>
                    <a:pt x="425059" y="751851"/>
                  </a:lnTo>
                  <a:cubicBezTo>
                    <a:pt x="378197" y="779116"/>
                    <a:pt x="320303" y="779116"/>
                    <a:pt x="273441" y="751851"/>
                  </a:cubicBezTo>
                  <a:lnTo>
                    <a:pt x="75809" y="636865"/>
                  </a:lnTo>
                  <a:cubicBezTo>
                    <a:pt x="28874" y="609557"/>
                    <a:pt x="0" y="559352"/>
                    <a:pt x="0" y="505051"/>
                  </a:cubicBezTo>
                  <a:lnTo>
                    <a:pt x="0" y="274065"/>
                  </a:lnTo>
                  <a:cubicBezTo>
                    <a:pt x="0" y="219764"/>
                    <a:pt x="28874" y="169559"/>
                    <a:pt x="75809" y="142251"/>
                  </a:cubicBezTo>
                  <a:lnTo>
                    <a:pt x="273441" y="27265"/>
                  </a:lnTo>
                  <a:cubicBezTo>
                    <a:pt x="320303" y="0"/>
                    <a:pt x="378197" y="0"/>
                    <a:pt x="425059" y="27265"/>
                  </a:cubicBezTo>
                  <a:close/>
                </a:path>
              </a:pathLst>
            </a:custGeom>
            <a:blipFill>
              <a:blip r:embed="rId4"/>
              <a:stretch>
                <a:fillRect l="-6011" t="-27843" r="-35743" b="-4462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533132" y="4038268"/>
            <a:ext cx="2094958" cy="2437769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17075"/>
              <a:ext cx="698500" cy="778649"/>
            </a:xfrm>
            <a:custGeom>
              <a:avLst/>
              <a:gdLst/>
              <a:ahLst/>
              <a:cxnLst/>
              <a:rect l="l" t="t" r="r" b="b"/>
              <a:pathLst>
                <a:path w="698500" h="778649">
                  <a:moveTo>
                    <a:pt x="426110" y="27644"/>
                  </a:moveTo>
                  <a:lnTo>
                    <a:pt x="621640" y="141406"/>
                  </a:lnTo>
                  <a:cubicBezTo>
                    <a:pt x="669226" y="169093"/>
                    <a:pt x="698500" y="219994"/>
                    <a:pt x="698500" y="275048"/>
                  </a:cubicBezTo>
                  <a:lnTo>
                    <a:pt x="698500" y="503602"/>
                  </a:lnTo>
                  <a:cubicBezTo>
                    <a:pt x="698500" y="558656"/>
                    <a:pt x="669226" y="609557"/>
                    <a:pt x="621640" y="637244"/>
                  </a:cubicBezTo>
                  <a:lnTo>
                    <a:pt x="426110" y="751006"/>
                  </a:lnTo>
                  <a:cubicBezTo>
                    <a:pt x="378598" y="778650"/>
                    <a:pt x="319902" y="778650"/>
                    <a:pt x="272390" y="751006"/>
                  </a:cubicBezTo>
                  <a:lnTo>
                    <a:pt x="76860" y="637244"/>
                  </a:lnTo>
                  <a:cubicBezTo>
                    <a:pt x="29274" y="609557"/>
                    <a:pt x="0" y="558656"/>
                    <a:pt x="0" y="503602"/>
                  </a:cubicBezTo>
                  <a:lnTo>
                    <a:pt x="0" y="275048"/>
                  </a:lnTo>
                  <a:cubicBezTo>
                    <a:pt x="0" y="219994"/>
                    <a:pt x="29274" y="169093"/>
                    <a:pt x="76860" y="141406"/>
                  </a:cubicBezTo>
                  <a:lnTo>
                    <a:pt x="272390" y="27644"/>
                  </a:lnTo>
                  <a:cubicBezTo>
                    <a:pt x="319902" y="0"/>
                    <a:pt x="378598" y="0"/>
                    <a:pt x="426110" y="27644"/>
                  </a:cubicBezTo>
                  <a:close/>
                </a:path>
              </a:pathLst>
            </a:custGeom>
            <a:blipFill>
              <a:blip r:embed="rId5"/>
              <a:stretch>
                <a:fillRect l="-81703" t="-21101" r="-23843" b="-313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6" name="Freeform 16"/>
          <p:cNvSpPr/>
          <p:nvPr/>
        </p:nvSpPr>
        <p:spPr>
          <a:xfrm rot="-5400000">
            <a:off x="6040442" y="4026314"/>
            <a:ext cx="2828811" cy="2570682"/>
          </a:xfrm>
          <a:custGeom>
            <a:avLst/>
            <a:gdLst/>
            <a:ahLst/>
            <a:cxnLst/>
            <a:rect l="l" t="t" r="r" b="b"/>
            <a:pathLst>
              <a:path w="4243217" h="3856023">
                <a:moveTo>
                  <a:pt x="0" y="0"/>
                </a:moveTo>
                <a:lnTo>
                  <a:pt x="4243217" y="0"/>
                </a:lnTo>
                <a:lnTo>
                  <a:pt x="4243217" y="3856023"/>
                </a:lnTo>
                <a:lnTo>
                  <a:pt x="0" y="3856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7" name="Group 17"/>
          <p:cNvGrpSpPr/>
          <p:nvPr/>
        </p:nvGrpSpPr>
        <p:grpSpPr>
          <a:xfrm>
            <a:off x="6404753" y="3897249"/>
            <a:ext cx="2333791" cy="2715684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15328"/>
              <a:ext cx="698500" cy="782144"/>
            </a:xfrm>
            <a:custGeom>
              <a:avLst/>
              <a:gdLst/>
              <a:ahLst/>
              <a:cxnLst/>
              <a:rect l="l" t="t" r="r" b="b"/>
              <a:pathLst>
                <a:path w="698500" h="782144">
                  <a:moveTo>
                    <a:pt x="418245" y="24814"/>
                  </a:moveTo>
                  <a:lnTo>
                    <a:pt x="629505" y="147730"/>
                  </a:lnTo>
                  <a:cubicBezTo>
                    <a:pt x="672221" y="172583"/>
                    <a:pt x="698500" y="218275"/>
                    <a:pt x="698500" y="267695"/>
                  </a:cubicBezTo>
                  <a:lnTo>
                    <a:pt x="698500" y="514449"/>
                  </a:lnTo>
                  <a:cubicBezTo>
                    <a:pt x="698500" y="563869"/>
                    <a:pt x="672221" y="609561"/>
                    <a:pt x="629505" y="634414"/>
                  </a:cubicBezTo>
                  <a:lnTo>
                    <a:pt x="418245" y="757330"/>
                  </a:lnTo>
                  <a:cubicBezTo>
                    <a:pt x="375595" y="782144"/>
                    <a:pt x="322905" y="782144"/>
                    <a:pt x="280255" y="757330"/>
                  </a:cubicBezTo>
                  <a:lnTo>
                    <a:pt x="68995" y="634414"/>
                  </a:lnTo>
                  <a:cubicBezTo>
                    <a:pt x="26279" y="609561"/>
                    <a:pt x="0" y="563869"/>
                    <a:pt x="0" y="514449"/>
                  </a:cubicBezTo>
                  <a:lnTo>
                    <a:pt x="0" y="267695"/>
                  </a:lnTo>
                  <a:cubicBezTo>
                    <a:pt x="0" y="218275"/>
                    <a:pt x="26279" y="172583"/>
                    <a:pt x="68995" y="147730"/>
                  </a:cubicBezTo>
                  <a:lnTo>
                    <a:pt x="280255" y="24814"/>
                  </a:lnTo>
                  <a:cubicBezTo>
                    <a:pt x="322905" y="0"/>
                    <a:pt x="375595" y="0"/>
                    <a:pt x="418245" y="24814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530088" y="4043092"/>
            <a:ext cx="2083123" cy="2423998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17172"/>
              <a:ext cx="698500" cy="778455"/>
            </a:xfrm>
            <a:custGeom>
              <a:avLst/>
              <a:gdLst/>
              <a:ahLst/>
              <a:cxnLst/>
              <a:rect l="l" t="t" r="r" b="b"/>
              <a:pathLst>
                <a:path w="698500" h="778455">
                  <a:moveTo>
                    <a:pt x="426547" y="27801"/>
                  </a:moveTo>
                  <a:lnTo>
                    <a:pt x="621203" y="141055"/>
                  </a:lnTo>
                  <a:cubicBezTo>
                    <a:pt x="669059" y="168899"/>
                    <a:pt x="698500" y="220089"/>
                    <a:pt x="698500" y="275456"/>
                  </a:cubicBezTo>
                  <a:lnTo>
                    <a:pt x="698500" y="503000"/>
                  </a:lnTo>
                  <a:cubicBezTo>
                    <a:pt x="698500" y="558367"/>
                    <a:pt x="669059" y="609557"/>
                    <a:pt x="621203" y="637401"/>
                  </a:cubicBezTo>
                  <a:lnTo>
                    <a:pt x="426547" y="750655"/>
                  </a:lnTo>
                  <a:cubicBezTo>
                    <a:pt x="378765" y="778456"/>
                    <a:pt x="319735" y="778456"/>
                    <a:pt x="271953" y="750655"/>
                  </a:cubicBezTo>
                  <a:lnTo>
                    <a:pt x="77297" y="637401"/>
                  </a:lnTo>
                  <a:cubicBezTo>
                    <a:pt x="29441" y="609557"/>
                    <a:pt x="0" y="558367"/>
                    <a:pt x="0" y="503000"/>
                  </a:cubicBezTo>
                  <a:lnTo>
                    <a:pt x="0" y="275456"/>
                  </a:lnTo>
                  <a:cubicBezTo>
                    <a:pt x="0" y="220089"/>
                    <a:pt x="29441" y="168899"/>
                    <a:pt x="77297" y="141055"/>
                  </a:cubicBezTo>
                  <a:lnTo>
                    <a:pt x="271953" y="27801"/>
                  </a:lnTo>
                  <a:cubicBezTo>
                    <a:pt x="319735" y="0"/>
                    <a:pt x="378765" y="0"/>
                    <a:pt x="426547" y="27801"/>
                  </a:cubicBezTo>
                  <a:close/>
                </a:path>
              </a:pathLst>
            </a:custGeom>
            <a:blipFill>
              <a:blip r:embed="rId6"/>
              <a:stretch>
                <a:fillRect l="-32693" r="-3269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817641" y="138535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3"/>
                </a:lnTo>
                <a:lnTo>
                  <a:pt x="0" y="1413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22"/>
          <p:cNvSpPr/>
          <p:nvPr/>
        </p:nvSpPr>
        <p:spPr>
          <a:xfrm rot="-5400000">
            <a:off x="9002949" y="4087097"/>
            <a:ext cx="3048975" cy="2770755"/>
          </a:xfrm>
          <a:custGeom>
            <a:avLst/>
            <a:gdLst/>
            <a:ahLst/>
            <a:cxnLst/>
            <a:rect l="l" t="t" r="r" b="b"/>
            <a:pathLst>
              <a:path w="4573462" h="4156133">
                <a:moveTo>
                  <a:pt x="0" y="0"/>
                </a:moveTo>
                <a:lnTo>
                  <a:pt x="4573462" y="0"/>
                </a:lnTo>
                <a:lnTo>
                  <a:pt x="4573462" y="4156133"/>
                </a:lnTo>
                <a:lnTo>
                  <a:pt x="0" y="4156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Freeform 23"/>
          <p:cNvSpPr/>
          <p:nvPr/>
        </p:nvSpPr>
        <p:spPr>
          <a:xfrm rot="-5400000">
            <a:off x="9141243" y="4077052"/>
            <a:ext cx="2828811" cy="2570682"/>
          </a:xfrm>
          <a:custGeom>
            <a:avLst/>
            <a:gdLst/>
            <a:ahLst/>
            <a:cxnLst/>
            <a:rect l="l" t="t" r="r" b="b"/>
            <a:pathLst>
              <a:path w="4243217" h="3856023">
                <a:moveTo>
                  <a:pt x="0" y="0"/>
                </a:moveTo>
                <a:lnTo>
                  <a:pt x="4243217" y="0"/>
                </a:lnTo>
                <a:lnTo>
                  <a:pt x="4243217" y="3856023"/>
                </a:lnTo>
                <a:lnTo>
                  <a:pt x="0" y="3856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9505555" y="3947987"/>
            <a:ext cx="2333791" cy="2715684"/>
            <a:chOff x="0" y="0"/>
            <a:chExt cx="6985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15328"/>
              <a:ext cx="698500" cy="782144"/>
            </a:xfrm>
            <a:custGeom>
              <a:avLst/>
              <a:gdLst/>
              <a:ahLst/>
              <a:cxnLst/>
              <a:rect l="l" t="t" r="r" b="b"/>
              <a:pathLst>
                <a:path w="698500" h="782144">
                  <a:moveTo>
                    <a:pt x="418245" y="24814"/>
                  </a:moveTo>
                  <a:lnTo>
                    <a:pt x="629505" y="147730"/>
                  </a:lnTo>
                  <a:cubicBezTo>
                    <a:pt x="672221" y="172583"/>
                    <a:pt x="698500" y="218275"/>
                    <a:pt x="698500" y="267695"/>
                  </a:cubicBezTo>
                  <a:lnTo>
                    <a:pt x="698500" y="514449"/>
                  </a:lnTo>
                  <a:cubicBezTo>
                    <a:pt x="698500" y="563869"/>
                    <a:pt x="672221" y="609561"/>
                    <a:pt x="629505" y="634414"/>
                  </a:cubicBezTo>
                  <a:lnTo>
                    <a:pt x="418245" y="757330"/>
                  </a:lnTo>
                  <a:cubicBezTo>
                    <a:pt x="375595" y="782144"/>
                    <a:pt x="322905" y="782144"/>
                    <a:pt x="280255" y="757330"/>
                  </a:cubicBezTo>
                  <a:lnTo>
                    <a:pt x="68995" y="634414"/>
                  </a:lnTo>
                  <a:cubicBezTo>
                    <a:pt x="26279" y="609561"/>
                    <a:pt x="0" y="563869"/>
                    <a:pt x="0" y="514449"/>
                  </a:cubicBezTo>
                  <a:lnTo>
                    <a:pt x="0" y="267695"/>
                  </a:lnTo>
                  <a:cubicBezTo>
                    <a:pt x="0" y="218275"/>
                    <a:pt x="26279" y="172583"/>
                    <a:pt x="68995" y="147730"/>
                  </a:cubicBezTo>
                  <a:lnTo>
                    <a:pt x="280255" y="24814"/>
                  </a:lnTo>
                  <a:cubicBezTo>
                    <a:pt x="322905" y="0"/>
                    <a:pt x="375595" y="0"/>
                    <a:pt x="418245" y="24814"/>
                  </a:cubicBezTo>
                  <a:close/>
                </a:path>
              </a:pathLst>
            </a:custGeom>
            <a:solidFill>
              <a:srgbClr val="65214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630889" y="4093830"/>
            <a:ext cx="2083123" cy="2423998"/>
            <a:chOff x="0" y="0"/>
            <a:chExt cx="6985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17172"/>
              <a:ext cx="698500" cy="778455"/>
            </a:xfrm>
            <a:custGeom>
              <a:avLst/>
              <a:gdLst/>
              <a:ahLst/>
              <a:cxnLst/>
              <a:rect l="l" t="t" r="r" b="b"/>
              <a:pathLst>
                <a:path w="698500" h="778455">
                  <a:moveTo>
                    <a:pt x="426547" y="27801"/>
                  </a:moveTo>
                  <a:lnTo>
                    <a:pt x="621203" y="141055"/>
                  </a:lnTo>
                  <a:cubicBezTo>
                    <a:pt x="669059" y="168899"/>
                    <a:pt x="698500" y="220089"/>
                    <a:pt x="698500" y="275456"/>
                  </a:cubicBezTo>
                  <a:lnTo>
                    <a:pt x="698500" y="503000"/>
                  </a:lnTo>
                  <a:cubicBezTo>
                    <a:pt x="698500" y="558367"/>
                    <a:pt x="669059" y="609557"/>
                    <a:pt x="621203" y="637401"/>
                  </a:cubicBezTo>
                  <a:lnTo>
                    <a:pt x="426547" y="750655"/>
                  </a:lnTo>
                  <a:cubicBezTo>
                    <a:pt x="378765" y="778456"/>
                    <a:pt x="319735" y="778456"/>
                    <a:pt x="271953" y="750655"/>
                  </a:cubicBezTo>
                  <a:lnTo>
                    <a:pt x="77297" y="637401"/>
                  </a:lnTo>
                  <a:cubicBezTo>
                    <a:pt x="29441" y="609557"/>
                    <a:pt x="0" y="558367"/>
                    <a:pt x="0" y="503000"/>
                  </a:cubicBezTo>
                  <a:lnTo>
                    <a:pt x="0" y="275456"/>
                  </a:lnTo>
                  <a:cubicBezTo>
                    <a:pt x="0" y="220089"/>
                    <a:pt x="29441" y="168899"/>
                    <a:pt x="77297" y="141055"/>
                  </a:cubicBezTo>
                  <a:lnTo>
                    <a:pt x="271953" y="27801"/>
                  </a:lnTo>
                  <a:cubicBezTo>
                    <a:pt x="319735" y="0"/>
                    <a:pt x="378765" y="0"/>
                    <a:pt x="426547" y="27801"/>
                  </a:cubicBezTo>
                  <a:close/>
                </a:path>
              </a:pathLst>
            </a:custGeom>
            <a:blipFill>
              <a:blip r:embed="rId8"/>
              <a:stretch>
                <a:fillRect l="-45722" t="-9428" r="-40476" b="-315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79691" y="3326263"/>
            <a:ext cx="1582596" cy="24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5"/>
              </a:lnSpc>
            </a:pPr>
            <a:r>
              <a:rPr lang="en-US" sz="1497" spc="-28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100% Retention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52674" y="3326263"/>
            <a:ext cx="1855872" cy="24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5"/>
              </a:lnSpc>
            </a:pPr>
            <a:r>
              <a:rPr lang="en-US" sz="1497" spc="-28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100% Retention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5800" y="2768988"/>
            <a:ext cx="1862236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91"/>
              </a:lnSpc>
            </a:pPr>
            <a:r>
              <a:rPr lang="en-US" sz="2399" b="1" dirty="0">
                <a:solidFill>
                  <a:srgbClr val="AC1E2C"/>
                </a:solidFill>
                <a:latin typeface="Barlow Bold"/>
                <a:ea typeface="Barlow Bold"/>
                <a:cs typeface="Barlow Bold"/>
                <a:sym typeface="Barlow Bold"/>
              </a:rPr>
              <a:t>Hematology 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566791" y="2768988"/>
            <a:ext cx="202763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1"/>
              </a:lnSpc>
            </a:pPr>
            <a:r>
              <a:rPr lang="en-US" sz="2399" b="1">
                <a:solidFill>
                  <a:srgbClr val="C3A334"/>
                </a:solidFill>
                <a:latin typeface="Barlow Bold"/>
                <a:ea typeface="Barlow Bold"/>
                <a:cs typeface="Barlow Bold"/>
                <a:sym typeface="Barlow Bold"/>
              </a:rPr>
              <a:t>Chemistry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207558" y="3313563"/>
            <a:ext cx="2604457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5"/>
              </a:lnSpc>
            </a:pPr>
            <a:r>
              <a:rPr lang="en-US" sz="1497" spc="-28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80% Retention NCTs hired since 2022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404753" y="2824917"/>
            <a:ext cx="210765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1"/>
              </a:lnSpc>
            </a:pPr>
            <a:r>
              <a:rPr lang="en-US" sz="2066" b="1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Micro &amp; Molecular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097764" y="3135513"/>
            <a:ext cx="3063862" cy="78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5"/>
              </a:lnSpc>
            </a:pPr>
            <a:r>
              <a:rPr lang="en-US" sz="1497" spc="-28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100% Retention LTAs</a:t>
            </a:r>
          </a:p>
          <a:p>
            <a:pPr algn="ctr">
              <a:lnSpc>
                <a:spcPts val="2095"/>
              </a:lnSpc>
            </a:pPr>
            <a:r>
              <a:rPr lang="en-US" sz="1497" spc="-28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3 trainees are FTE at WDL</a:t>
            </a:r>
          </a:p>
          <a:p>
            <a:pPr algn="ctr">
              <a:lnSpc>
                <a:spcPts val="2095"/>
              </a:lnSpc>
            </a:pPr>
            <a:r>
              <a:rPr lang="en-US" sz="1497" spc="-28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1 trainee - casual WDL, FTE at MCW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397694" y="2830328"/>
            <a:ext cx="2549512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1"/>
              </a:lnSpc>
            </a:pPr>
            <a:r>
              <a:rPr lang="en-US" sz="2066" b="1">
                <a:solidFill>
                  <a:srgbClr val="50033A"/>
                </a:solidFill>
                <a:latin typeface="Barlow Bold"/>
                <a:ea typeface="Barlow Bold"/>
                <a:cs typeface="Barlow Bold"/>
                <a:sym typeface="Barlow Bold"/>
              </a:rPr>
              <a:t>Anatomic Pathology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81836" y="2128060"/>
            <a:ext cx="10776273" cy="78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b="1" spc="-43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Indicator: WDL Developed Techs who remained employed &gt; 1 year post certification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08033" y="1286592"/>
            <a:ext cx="1125007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4000" b="1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WDL NCT to Certified Retention Data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DB6CE-FFCD-3EDD-CE48-7696ACE49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0A1AD-E64D-244C-A491-9CD2A166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42" y="525546"/>
            <a:ext cx="10826858" cy="704384"/>
          </a:xfrm>
        </p:spPr>
        <p:txBody>
          <a:bodyPr>
            <a:normAutofit/>
          </a:bodyPr>
          <a:lstStyle/>
          <a:p>
            <a:r>
              <a:rPr lang="en-US" i="1" dirty="0"/>
              <a:t>WDL and MATC Collaboration MLS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D53D2-5B82-3CC8-54D3-2ED293378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42" y="1229930"/>
            <a:ext cx="10826858" cy="414178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Built an MATC Relationship – Serve on Clinical Lab Advisory Board</a:t>
            </a:r>
          </a:p>
          <a:p>
            <a:r>
              <a:rPr lang="en-US" dirty="0">
                <a:solidFill>
                  <a:schemeClr val="tx1"/>
                </a:solidFill>
              </a:rPr>
              <a:t>Pursuit of Alternative Partnership</a:t>
            </a:r>
          </a:p>
          <a:p>
            <a:r>
              <a:rPr lang="en-US" dirty="0">
                <a:solidFill>
                  <a:schemeClr val="tx1"/>
                </a:solidFill>
              </a:rPr>
              <a:t>Clinical Laboratory Interest and Pulled in Workforce Development</a:t>
            </a:r>
          </a:p>
          <a:p>
            <a:r>
              <a:rPr lang="en-US" dirty="0">
                <a:solidFill>
                  <a:schemeClr val="tx1"/>
                </a:solidFill>
              </a:rPr>
              <a:t>Proposed a shared classroom &amp; Gained other laboratories Interest</a:t>
            </a:r>
          </a:p>
          <a:p>
            <a:r>
              <a:rPr lang="en-US" dirty="0">
                <a:solidFill>
                  <a:schemeClr val="tx1"/>
                </a:solidFill>
              </a:rPr>
              <a:t>Laboratories fill classroom with candidates – NCTs</a:t>
            </a:r>
          </a:p>
          <a:p>
            <a:r>
              <a:rPr lang="en-US" dirty="0">
                <a:solidFill>
                  <a:schemeClr val="tx1"/>
                </a:solidFill>
              </a:rPr>
              <a:t>MATC provide Instructors and Classroom Instruction</a:t>
            </a:r>
          </a:p>
          <a:p>
            <a:r>
              <a:rPr lang="en-US" dirty="0">
                <a:solidFill>
                  <a:schemeClr val="tx1"/>
                </a:solidFill>
              </a:rPr>
              <a:t>Promoting online classroom – allows expanding program across state</a:t>
            </a:r>
          </a:p>
          <a:p>
            <a:r>
              <a:rPr lang="en-US" dirty="0">
                <a:solidFill>
                  <a:schemeClr val="tx1"/>
                </a:solidFill>
              </a:rPr>
              <a:t>Training Instruction in Sections – Can develop single specialty, multiple specialties and generalist</a:t>
            </a:r>
          </a:p>
          <a:p>
            <a:r>
              <a:rPr lang="en-US" dirty="0">
                <a:solidFill>
                  <a:schemeClr val="tx1"/>
                </a:solidFill>
              </a:rPr>
              <a:t>Program encourages and supports certification of candidates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utoShape 2" descr="Milwaukee Area Technical College, Transforming Lives, Industry and Community">
            <a:extLst>
              <a:ext uri="{FF2B5EF4-FFF2-40B4-BE49-F238E27FC236}">
                <a16:creationId xmlns:a16="http://schemas.microsoft.com/office/drawing/2014/main" id="{A8DF2BCB-DA11-A2EB-85DE-7F5A0C2F13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071BE-25E8-C2AC-F5E9-27282B301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675" y="5291848"/>
            <a:ext cx="2043261" cy="13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6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535813" y="933273"/>
            <a:ext cx="10519835" cy="944598"/>
            <a:chOff x="0" y="0"/>
            <a:chExt cx="11534403" cy="1035698"/>
          </a:xfrm>
        </p:grpSpPr>
        <p:sp>
          <p:nvSpPr>
            <p:cNvPr id="4" name="Freeform 4"/>
            <p:cNvSpPr/>
            <p:nvPr/>
          </p:nvSpPr>
          <p:spPr>
            <a:xfrm>
              <a:off x="1424" y="0"/>
              <a:ext cx="11531554" cy="1035698"/>
            </a:xfrm>
            <a:custGeom>
              <a:avLst/>
              <a:gdLst/>
              <a:ahLst/>
              <a:cxnLst/>
              <a:rect l="l" t="t" r="r" b="b"/>
              <a:pathLst>
                <a:path w="11531554" h="1035698">
                  <a:moveTo>
                    <a:pt x="211588" y="1035698"/>
                  </a:moveTo>
                  <a:lnTo>
                    <a:pt x="11319966" y="1035698"/>
                  </a:lnTo>
                  <a:cubicBezTo>
                    <a:pt x="11325667" y="1035698"/>
                    <a:pt x="11330570" y="1031663"/>
                    <a:pt x="11331668" y="1026069"/>
                  </a:cubicBezTo>
                  <a:lnTo>
                    <a:pt x="11531090" y="9629"/>
                  </a:lnTo>
                  <a:cubicBezTo>
                    <a:pt x="11531554" y="7260"/>
                    <a:pt x="11530935" y="4808"/>
                    <a:pt x="11529402" y="2944"/>
                  </a:cubicBezTo>
                  <a:cubicBezTo>
                    <a:pt x="11527868" y="1080"/>
                    <a:pt x="11525580" y="0"/>
                    <a:pt x="11523166" y="0"/>
                  </a:cubicBezTo>
                  <a:lnTo>
                    <a:pt x="8388" y="0"/>
                  </a:lnTo>
                  <a:cubicBezTo>
                    <a:pt x="5975" y="0"/>
                    <a:pt x="3687" y="1080"/>
                    <a:pt x="2154" y="2944"/>
                  </a:cubicBezTo>
                  <a:cubicBezTo>
                    <a:pt x="620" y="4808"/>
                    <a:pt x="0" y="7260"/>
                    <a:pt x="465" y="9629"/>
                  </a:cubicBezTo>
                  <a:lnTo>
                    <a:pt x="199887" y="1026069"/>
                  </a:lnTo>
                  <a:cubicBezTo>
                    <a:pt x="200984" y="1031663"/>
                    <a:pt x="205888" y="1035698"/>
                    <a:pt x="211588" y="1035698"/>
                  </a:cubicBezTo>
                  <a:close/>
                </a:path>
              </a:pathLst>
            </a:custGeom>
            <a:solidFill>
              <a:srgbClr val="C3A33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-28575"/>
              <a:ext cx="11280403" cy="10642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2039383"/>
            <a:ext cx="2443463" cy="2843303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14640"/>
              <a:ext cx="698500" cy="783520"/>
            </a:xfrm>
            <a:custGeom>
              <a:avLst/>
              <a:gdLst/>
              <a:ahLst/>
              <a:cxnLst/>
              <a:rect l="l" t="t" r="r" b="b"/>
              <a:pathLst>
                <a:path w="698500" h="783520">
                  <a:moveTo>
                    <a:pt x="415148" y="23701"/>
                  </a:moveTo>
                  <a:lnTo>
                    <a:pt x="632602" y="150219"/>
                  </a:lnTo>
                  <a:cubicBezTo>
                    <a:pt x="673401" y="173957"/>
                    <a:pt x="698500" y="217598"/>
                    <a:pt x="698500" y="264800"/>
                  </a:cubicBezTo>
                  <a:lnTo>
                    <a:pt x="698500" y="518720"/>
                  </a:lnTo>
                  <a:cubicBezTo>
                    <a:pt x="698500" y="565922"/>
                    <a:pt x="673401" y="609563"/>
                    <a:pt x="632602" y="633301"/>
                  </a:cubicBezTo>
                  <a:lnTo>
                    <a:pt x="415148" y="759819"/>
                  </a:lnTo>
                  <a:cubicBezTo>
                    <a:pt x="374413" y="783520"/>
                    <a:pt x="324087" y="783520"/>
                    <a:pt x="283352" y="759819"/>
                  </a:cubicBezTo>
                  <a:lnTo>
                    <a:pt x="65898" y="633301"/>
                  </a:lnTo>
                  <a:cubicBezTo>
                    <a:pt x="25099" y="609563"/>
                    <a:pt x="0" y="565922"/>
                    <a:pt x="0" y="518720"/>
                  </a:cubicBezTo>
                  <a:lnTo>
                    <a:pt x="0" y="264800"/>
                  </a:lnTo>
                  <a:cubicBezTo>
                    <a:pt x="0" y="217598"/>
                    <a:pt x="25099" y="173957"/>
                    <a:pt x="65898" y="150219"/>
                  </a:cubicBezTo>
                  <a:lnTo>
                    <a:pt x="283352" y="23701"/>
                  </a:lnTo>
                  <a:cubicBezTo>
                    <a:pt x="324087" y="0"/>
                    <a:pt x="374413" y="0"/>
                    <a:pt x="415148" y="23701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7024" y="2192080"/>
            <a:ext cx="2181016" cy="2537909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16402"/>
              <a:ext cx="698500" cy="779997"/>
            </a:xfrm>
            <a:custGeom>
              <a:avLst/>
              <a:gdLst/>
              <a:ahLst/>
              <a:cxnLst/>
              <a:rect l="l" t="t" r="r" b="b"/>
              <a:pathLst>
                <a:path w="698500" h="779997">
                  <a:moveTo>
                    <a:pt x="423078" y="26552"/>
                  </a:moveTo>
                  <a:lnTo>
                    <a:pt x="624672" y="143844"/>
                  </a:lnTo>
                  <a:cubicBezTo>
                    <a:pt x="670381" y="170438"/>
                    <a:pt x="698500" y="219330"/>
                    <a:pt x="698500" y="272212"/>
                  </a:cubicBezTo>
                  <a:lnTo>
                    <a:pt x="698500" y="507784"/>
                  </a:lnTo>
                  <a:cubicBezTo>
                    <a:pt x="698500" y="560666"/>
                    <a:pt x="670381" y="609558"/>
                    <a:pt x="624672" y="636152"/>
                  </a:cubicBezTo>
                  <a:lnTo>
                    <a:pt x="423078" y="753444"/>
                  </a:lnTo>
                  <a:cubicBezTo>
                    <a:pt x="377440" y="779996"/>
                    <a:pt x="321060" y="779996"/>
                    <a:pt x="275422" y="753444"/>
                  </a:cubicBezTo>
                  <a:lnTo>
                    <a:pt x="73828" y="636152"/>
                  </a:lnTo>
                  <a:cubicBezTo>
                    <a:pt x="28119" y="609558"/>
                    <a:pt x="0" y="560666"/>
                    <a:pt x="0" y="507784"/>
                  </a:cubicBezTo>
                  <a:lnTo>
                    <a:pt x="0" y="272212"/>
                  </a:lnTo>
                  <a:cubicBezTo>
                    <a:pt x="0" y="219330"/>
                    <a:pt x="28119" y="170438"/>
                    <a:pt x="73828" y="143844"/>
                  </a:cubicBezTo>
                  <a:lnTo>
                    <a:pt x="275422" y="26552"/>
                  </a:lnTo>
                  <a:cubicBezTo>
                    <a:pt x="321060" y="0"/>
                    <a:pt x="377440" y="0"/>
                    <a:pt x="423078" y="26552"/>
                  </a:cubicBezTo>
                  <a:close/>
                </a:path>
              </a:pathLst>
            </a:custGeom>
            <a:blipFill>
              <a:blip r:embed="rId3"/>
              <a:stretch>
                <a:fillRect l="-55600" t="-78912" r="-174271" b="-1997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66903" y="2033077"/>
            <a:ext cx="2443463" cy="2843303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15337"/>
              <a:ext cx="698500" cy="782126"/>
            </a:xfrm>
            <a:custGeom>
              <a:avLst/>
              <a:gdLst/>
              <a:ahLst/>
              <a:cxnLst/>
              <a:rect l="l" t="t" r="r" b="b"/>
              <a:pathLst>
                <a:path w="698500" h="782126">
                  <a:moveTo>
                    <a:pt x="418286" y="24829"/>
                  </a:moveTo>
                  <a:lnTo>
                    <a:pt x="629464" y="147697"/>
                  </a:lnTo>
                  <a:cubicBezTo>
                    <a:pt x="672206" y="172564"/>
                    <a:pt x="698500" y="218284"/>
                    <a:pt x="698500" y="267734"/>
                  </a:cubicBezTo>
                  <a:lnTo>
                    <a:pt x="698500" y="514392"/>
                  </a:lnTo>
                  <a:cubicBezTo>
                    <a:pt x="698500" y="563842"/>
                    <a:pt x="672206" y="609562"/>
                    <a:pt x="629464" y="634429"/>
                  </a:cubicBezTo>
                  <a:lnTo>
                    <a:pt x="418286" y="757297"/>
                  </a:lnTo>
                  <a:cubicBezTo>
                    <a:pt x="375611" y="782126"/>
                    <a:pt x="322889" y="782126"/>
                    <a:pt x="280214" y="757297"/>
                  </a:cubicBezTo>
                  <a:lnTo>
                    <a:pt x="69036" y="634429"/>
                  </a:lnTo>
                  <a:cubicBezTo>
                    <a:pt x="26294" y="609562"/>
                    <a:pt x="0" y="563842"/>
                    <a:pt x="0" y="514392"/>
                  </a:cubicBezTo>
                  <a:lnTo>
                    <a:pt x="0" y="267734"/>
                  </a:lnTo>
                  <a:cubicBezTo>
                    <a:pt x="0" y="218284"/>
                    <a:pt x="26294" y="172564"/>
                    <a:pt x="69036" y="147697"/>
                  </a:cubicBezTo>
                  <a:lnTo>
                    <a:pt x="280214" y="24829"/>
                  </a:lnTo>
                  <a:cubicBezTo>
                    <a:pt x="322889" y="0"/>
                    <a:pt x="375611" y="0"/>
                    <a:pt x="418286" y="24829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098126" y="2185774"/>
            <a:ext cx="2181016" cy="2537909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17183"/>
              <a:ext cx="698500" cy="778435"/>
            </a:xfrm>
            <a:custGeom>
              <a:avLst/>
              <a:gdLst/>
              <a:ahLst/>
              <a:cxnLst/>
              <a:rect l="l" t="t" r="r" b="b"/>
              <a:pathLst>
                <a:path w="698500" h="778435">
                  <a:moveTo>
                    <a:pt x="426593" y="27817"/>
                  </a:moveTo>
                  <a:lnTo>
                    <a:pt x="621157" y="141017"/>
                  </a:lnTo>
                  <a:cubicBezTo>
                    <a:pt x="669042" y="168878"/>
                    <a:pt x="698500" y="220099"/>
                    <a:pt x="698500" y="275499"/>
                  </a:cubicBezTo>
                  <a:lnTo>
                    <a:pt x="698500" y="502935"/>
                  </a:lnTo>
                  <a:cubicBezTo>
                    <a:pt x="698500" y="558335"/>
                    <a:pt x="669042" y="609556"/>
                    <a:pt x="621157" y="637417"/>
                  </a:cubicBezTo>
                  <a:lnTo>
                    <a:pt x="426593" y="750617"/>
                  </a:lnTo>
                  <a:cubicBezTo>
                    <a:pt x="378783" y="778434"/>
                    <a:pt x="319717" y="778434"/>
                    <a:pt x="271907" y="750617"/>
                  </a:cubicBezTo>
                  <a:lnTo>
                    <a:pt x="77343" y="637417"/>
                  </a:lnTo>
                  <a:cubicBezTo>
                    <a:pt x="29458" y="609556"/>
                    <a:pt x="0" y="558335"/>
                    <a:pt x="0" y="502935"/>
                  </a:cubicBezTo>
                  <a:lnTo>
                    <a:pt x="0" y="275499"/>
                  </a:lnTo>
                  <a:cubicBezTo>
                    <a:pt x="0" y="220099"/>
                    <a:pt x="29458" y="168878"/>
                    <a:pt x="77343" y="141017"/>
                  </a:cubicBezTo>
                  <a:lnTo>
                    <a:pt x="271907" y="27817"/>
                  </a:lnTo>
                  <a:cubicBezTo>
                    <a:pt x="319717" y="0"/>
                    <a:pt x="378783" y="0"/>
                    <a:pt x="426593" y="27817"/>
                  </a:cubicBezTo>
                  <a:close/>
                </a:path>
              </a:pathLst>
            </a:custGeom>
            <a:blipFill>
              <a:blip r:embed="rId4"/>
              <a:stretch>
                <a:fillRect l="-50092" t="-10522" r="-3269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684199" y="2711006"/>
            <a:ext cx="2609189" cy="3036147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14363"/>
              <a:ext cx="698500" cy="784074"/>
            </a:xfrm>
            <a:custGeom>
              <a:avLst/>
              <a:gdLst/>
              <a:ahLst/>
              <a:cxnLst/>
              <a:rect l="l" t="t" r="r" b="b"/>
              <a:pathLst>
                <a:path w="698500" h="784074">
                  <a:moveTo>
                    <a:pt x="413901" y="23252"/>
                  </a:moveTo>
                  <a:lnTo>
                    <a:pt x="633849" y="151222"/>
                  </a:lnTo>
                  <a:cubicBezTo>
                    <a:pt x="673876" y="174510"/>
                    <a:pt x="698500" y="217326"/>
                    <a:pt x="698500" y="263635"/>
                  </a:cubicBezTo>
                  <a:lnTo>
                    <a:pt x="698500" y="520439"/>
                  </a:lnTo>
                  <a:cubicBezTo>
                    <a:pt x="698500" y="566748"/>
                    <a:pt x="673876" y="609564"/>
                    <a:pt x="633849" y="632852"/>
                  </a:cubicBezTo>
                  <a:lnTo>
                    <a:pt x="413901" y="760822"/>
                  </a:lnTo>
                  <a:cubicBezTo>
                    <a:pt x="373936" y="784074"/>
                    <a:pt x="324564" y="784074"/>
                    <a:pt x="284599" y="760822"/>
                  </a:cubicBezTo>
                  <a:lnTo>
                    <a:pt x="64651" y="632852"/>
                  </a:lnTo>
                  <a:cubicBezTo>
                    <a:pt x="24624" y="609564"/>
                    <a:pt x="0" y="566748"/>
                    <a:pt x="0" y="520439"/>
                  </a:cubicBezTo>
                  <a:lnTo>
                    <a:pt x="0" y="263635"/>
                  </a:lnTo>
                  <a:cubicBezTo>
                    <a:pt x="0" y="217326"/>
                    <a:pt x="24624" y="174510"/>
                    <a:pt x="64651" y="151222"/>
                  </a:cubicBezTo>
                  <a:lnTo>
                    <a:pt x="284599" y="23252"/>
                  </a:lnTo>
                  <a:cubicBezTo>
                    <a:pt x="324564" y="0"/>
                    <a:pt x="373936" y="0"/>
                    <a:pt x="413901" y="23252"/>
                  </a:cubicBezTo>
                  <a:close/>
                </a:path>
              </a:pathLst>
            </a:custGeom>
            <a:solidFill>
              <a:srgbClr val="C3A33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43301" y="2766621"/>
            <a:ext cx="2609189" cy="3036147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14363"/>
              <a:ext cx="698500" cy="784074"/>
            </a:xfrm>
            <a:custGeom>
              <a:avLst/>
              <a:gdLst/>
              <a:ahLst/>
              <a:cxnLst/>
              <a:rect l="l" t="t" r="r" b="b"/>
              <a:pathLst>
                <a:path w="698500" h="784074">
                  <a:moveTo>
                    <a:pt x="413901" y="23252"/>
                  </a:moveTo>
                  <a:lnTo>
                    <a:pt x="633849" y="151222"/>
                  </a:lnTo>
                  <a:cubicBezTo>
                    <a:pt x="673876" y="174510"/>
                    <a:pt x="698500" y="217326"/>
                    <a:pt x="698500" y="263635"/>
                  </a:cubicBezTo>
                  <a:lnTo>
                    <a:pt x="698500" y="520439"/>
                  </a:lnTo>
                  <a:cubicBezTo>
                    <a:pt x="698500" y="566748"/>
                    <a:pt x="673876" y="609564"/>
                    <a:pt x="633849" y="632852"/>
                  </a:cubicBezTo>
                  <a:lnTo>
                    <a:pt x="413901" y="760822"/>
                  </a:lnTo>
                  <a:cubicBezTo>
                    <a:pt x="373936" y="784074"/>
                    <a:pt x="324564" y="784074"/>
                    <a:pt x="284599" y="760822"/>
                  </a:cubicBezTo>
                  <a:lnTo>
                    <a:pt x="64651" y="632852"/>
                  </a:lnTo>
                  <a:cubicBezTo>
                    <a:pt x="24624" y="609564"/>
                    <a:pt x="0" y="566748"/>
                    <a:pt x="0" y="520439"/>
                  </a:cubicBezTo>
                  <a:lnTo>
                    <a:pt x="0" y="263635"/>
                  </a:lnTo>
                  <a:cubicBezTo>
                    <a:pt x="0" y="217326"/>
                    <a:pt x="24624" y="174510"/>
                    <a:pt x="64651" y="151222"/>
                  </a:cubicBezTo>
                  <a:lnTo>
                    <a:pt x="284599" y="23252"/>
                  </a:lnTo>
                  <a:cubicBezTo>
                    <a:pt x="324564" y="0"/>
                    <a:pt x="373936" y="0"/>
                    <a:pt x="413901" y="23252"/>
                  </a:cubicBezTo>
                  <a:close/>
                </a:path>
              </a:pathLst>
            </a:custGeom>
            <a:solidFill>
              <a:srgbClr val="C3A33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824323" y="2874059"/>
            <a:ext cx="2328941" cy="2710041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16091"/>
              <a:ext cx="698500" cy="780617"/>
            </a:xfrm>
            <a:custGeom>
              <a:avLst/>
              <a:gdLst/>
              <a:ahLst/>
              <a:cxnLst/>
              <a:rect l="l" t="t" r="r" b="b"/>
              <a:pathLst>
                <a:path w="698500" h="780617">
                  <a:moveTo>
                    <a:pt x="421681" y="26051"/>
                  </a:moveTo>
                  <a:lnTo>
                    <a:pt x="626069" y="144967"/>
                  </a:lnTo>
                  <a:cubicBezTo>
                    <a:pt x="670913" y="171058"/>
                    <a:pt x="698500" y="219026"/>
                    <a:pt x="698500" y="270907"/>
                  </a:cubicBezTo>
                  <a:lnTo>
                    <a:pt x="698500" y="509711"/>
                  </a:lnTo>
                  <a:cubicBezTo>
                    <a:pt x="698500" y="561592"/>
                    <a:pt x="670913" y="609560"/>
                    <a:pt x="626069" y="635651"/>
                  </a:cubicBezTo>
                  <a:lnTo>
                    <a:pt x="421681" y="754567"/>
                  </a:lnTo>
                  <a:cubicBezTo>
                    <a:pt x="376907" y="780618"/>
                    <a:pt x="321593" y="780618"/>
                    <a:pt x="276819" y="754567"/>
                  </a:cubicBezTo>
                  <a:lnTo>
                    <a:pt x="72431" y="635651"/>
                  </a:lnTo>
                  <a:cubicBezTo>
                    <a:pt x="27587" y="609560"/>
                    <a:pt x="0" y="561592"/>
                    <a:pt x="0" y="509711"/>
                  </a:cubicBezTo>
                  <a:lnTo>
                    <a:pt x="0" y="270907"/>
                  </a:lnTo>
                  <a:cubicBezTo>
                    <a:pt x="0" y="219026"/>
                    <a:pt x="27587" y="171058"/>
                    <a:pt x="72431" y="144967"/>
                  </a:cubicBezTo>
                  <a:lnTo>
                    <a:pt x="276819" y="26051"/>
                  </a:lnTo>
                  <a:cubicBezTo>
                    <a:pt x="321593" y="0"/>
                    <a:pt x="376907" y="0"/>
                    <a:pt x="421681" y="26051"/>
                  </a:cubicBezTo>
                  <a:close/>
                </a:path>
              </a:pathLst>
            </a:custGeom>
            <a:blipFill>
              <a:blip r:embed="rId5"/>
              <a:stretch>
                <a:fillRect l="-4418" t="-14716" r="-39270" b="-5983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83425" y="2929674"/>
            <a:ext cx="2328941" cy="2710041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16091"/>
              <a:ext cx="698500" cy="780617"/>
            </a:xfrm>
            <a:custGeom>
              <a:avLst/>
              <a:gdLst/>
              <a:ahLst/>
              <a:cxnLst/>
              <a:rect l="l" t="t" r="r" b="b"/>
              <a:pathLst>
                <a:path w="698500" h="780617">
                  <a:moveTo>
                    <a:pt x="421681" y="26051"/>
                  </a:moveTo>
                  <a:lnTo>
                    <a:pt x="626069" y="144967"/>
                  </a:lnTo>
                  <a:cubicBezTo>
                    <a:pt x="670913" y="171058"/>
                    <a:pt x="698500" y="219026"/>
                    <a:pt x="698500" y="270907"/>
                  </a:cubicBezTo>
                  <a:lnTo>
                    <a:pt x="698500" y="509711"/>
                  </a:lnTo>
                  <a:cubicBezTo>
                    <a:pt x="698500" y="561592"/>
                    <a:pt x="670913" y="609560"/>
                    <a:pt x="626069" y="635651"/>
                  </a:cubicBezTo>
                  <a:lnTo>
                    <a:pt x="421681" y="754567"/>
                  </a:lnTo>
                  <a:cubicBezTo>
                    <a:pt x="376907" y="780618"/>
                    <a:pt x="321593" y="780618"/>
                    <a:pt x="276819" y="754567"/>
                  </a:cubicBezTo>
                  <a:lnTo>
                    <a:pt x="72431" y="635651"/>
                  </a:lnTo>
                  <a:cubicBezTo>
                    <a:pt x="27587" y="609560"/>
                    <a:pt x="0" y="561592"/>
                    <a:pt x="0" y="509711"/>
                  </a:cubicBezTo>
                  <a:lnTo>
                    <a:pt x="0" y="270907"/>
                  </a:lnTo>
                  <a:cubicBezTo>
                    <a:pt x="0" y="219026"/>
                    <a:pt x="27587" y="171058"/>
                    <a:pt x="72431" y="144967"/>
                  </a:cubicBezTo>
                  <a:lnTo>
                    <a:pt x="276819" y="26051"/>
                  </a:lnTo>
                  <a:cubicBezTo>
                    <a:pt x="321593" y="0"/>
                    <a:pt x="376907" y="0"/>
                    <a:pt x="421681" y="26051"/>
                  </a:cubicBezTo>
                  <a:close/>
                </a:path>
              </a:pathLst>
            </a:custGeom>
            <a:blipFill>
              <a:blip r:embed="rId6"/>
              <a:stretch>
                <a:fillRect l="-58385" t="-6204" r="-23190" b="-3261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587068" y="2830258"/>
            <a:ext cx="2839169" cy="3303761"/>
            <a:chOff x="0" y="0"/>
            <a:chExt cx="6985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13200"/>
              <a:ext cx="698500" cy="786401"/>
            </a:xfrm>
            <a:custGeom>
              <a:avLst/>
              <a:gdLst/>
              <a:ahLst/>
              <a:cxnLst/>
              <a:rect l="l" t="t" r="r" b="b"/>
              <a:pathLst>
                <a:path w="698500" h="786401">
                  <a:moveTo>
                    <a:pt x="408664" y="21368"/>
                  </a:moveTo>
                  <a:lnTo>
                    <a:pt x="639086" y="155432"/>
                  </a:lnTo>
                  <a:cubicBezTo>
                    <a:pt x="675870" y="176834"/>
                    <a:pt x="698500" y="216181"/>
                    <a:pt x="698500" y="258739"/>
                  </a:cubicBezTo>
                  <a:lnTo>
                    <a:pt x="698500" y="527661"/>
                  </a:lnTo>
                  <a:cubicBezTo>
                    <a:pt x="698500" y="570219"/>
                    <a:pt x="675870" y="609566"/>
                    <a:pt x="639086" y="630968"/>
                  </a:cubicBezTo>
                  <a:lnTo>
                    <a:pt x="408664" y="765032"/>
                  </a:lnTo>
                  <a:cubicBezTo>
                    <a:pt x="371937" y="786400"/>
                    <a:pt x="326563" y="786400"/>
                    <a:pt x="289836" y="765032"/>
                  </a:cubicBezTo>
                  <a:lnTo>
                    <a:pt x="59414" y="630968"/>
                  </a:lnTo>
                  <a:cubicBezTo>
                    <a:pt x="22630" y="609566"/>
                    <a:pt x="0" y="570219"/>
                    <a:pt x="0" y="527661"/>
                  </a:cubicBezTo>
                  <a:lnTo>
                    <a:pt x="0" y="258739"/>
                  </a:lnTo>
                  <a:cubicBezTo>
                    <a:pt x="0" y="216181"/>
                    <a:pt x="22630" y="176834"/>
                    <a:pt x="59414" y="155432"/>
                  </a:cubicBezTo>
                  <a:lnTo>
                    <a:pt x="289836" y="21368"/>
                  </a:lnTo>
                  <a:cubicBezTo>
                    <a:pt x="326563" y="0"/>
                    <a:pt x="371937" y="0"/>
                    <a:pt x="408664" y="21368"/>
                  </a:cubicBezTo>
                  <a:close/>
                </a:path>
              </a:pathLst>
            </a:custGeom>
            <a:solidFill>
              <a:srgbClr val="65214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739542" y="3007683"/>
            <a:ext cx="2534220" cy="2948911"/>
            <a:chOff x="0" y="0"/>
            <a:chExt cx="6985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14788"/>
              <a:ext cx="698500" cy="783224"/>
            </a:xfrm>
            <a:custGeom>
              <a:avLst/>
              <a:gdLst/>
              <a:ahLst/>
              <a:cxnLst/>
              <a:rect l="l" t="t" r="r" b="b"/>
              <a:pathLst>
                <a:path w="698500" h="783224">
                  <a:moveTo>
                    <a:pt x="415814" y="23940"/>
                  </a:moveTo>
                  <a:lnTo>
                    <a:pt x="631936" y="149684"/>
                  </a:lnTo>
                  <a:cubicBezTo>
                    <a:pt x="673147" y="173661"/>
                    <a:pt x="698500" y="217744"/>
                    <a:pt x="698500" y="265422"/>
                  </a:cubicBezTo>
                  <a:lnTo>
                    <a:pt x="698500" y="517802"/>
                  </a:lnTo>
                  <a:cubicBezTo>
                    <a:pt x="698500" y="565480"/>
                    <a:pt x="673147" y="609563"/>
                    <a:pt x="631936" y="633540"/>
                  </a:cubicBezTo>
                  <a:lnTo>
                    <a:pt x="415814" y="759284"/>
                  </a:lnTo>
                  <a:cubicBezTo>
                    <a:pt x="374667" y="783224"/>
                    <a:pt x="323833" y="783224"/>
                    <a:pt x="282686" y="759284"/>
                  </a:cubicBezTo>
                  <a:lnTo>
                    <a:pt x="66564" y="633540"/>
                  </a:lnTo>
                  <a:cubicBezTo>
                    <a:pt x="25353" y="609563"/>
                    <a:pt x="0" y="565480"/>
                    <a:pt x="0" y="517802"/>
                  </a:cubicBezTo>
                  <a:lnTo>
                    <a:pt x="0" y="265422"/>
                  </a:lnTo>
                  <a:cubicBezTo>
                    <a:pt x="0" y="217744"/>
                    <a:pt x="25353" y="173661"/>
                    <a:pt x="66564" y="149684"/>
                  </a:cubicBezTo>
                  <a:lnTo>
                    <a:pt x="282686" y="23940"/>
                  </a:lnTo>
                  <a:cubicBezTo>
                    <a:pt x="323833" y="0"/>
                    <a:pt x="374667" y="0"/>
                    <a:pt x="415814" y="23940"/>
                  </a:cubicBezTo>
                  <a:close/>
                </a:path>
              </a:pathLst>
            </a:custGeom>
            <a:blipFill>
              <a:blip r:embed="rId7"/>
              <a:stretch>
                <a:fillRect l="-12871" t="-8871" r="-90347" b="-2899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977178" y="1022307"/>
            <a:ext cx="8399765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666" b="1" spc="-141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Meet Your Staffing Needs</a:t>
            </a:r>
          </a:p>
        </p:txBody>
      </p:sp>
      <p:sp>
        <p:nvSpPr>
          <p:cNvPr id="27" name="Freeform 27"/>
          <p:cNvSpPr/>
          <p:nvPr/>
        </p:nvSpPr>
        <p:spPr>
          <a:xfrm>
            <a:off x="8825692" y="125056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TextBox 28"/>
          <p:cNvSpPr txBox="1"/>
          <p:nvPr/>
        </p:nvSpPr>
        <p:spPr>
          <a:xfrm>
            <a:off x="3454399" y="2039104"/>
            <a:ext cx="5512503" cy="651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93"/>
              </a:lnSpc>
            </a:pPr>
            <a:r>
              <a:rPr lang="en-US" sz="3200" b="1" spc="-69" dirty="0">
                <a:solidFill>
                  <a:srgbClr val="8D003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WDL Development Options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133230" y="5654137"/>
            <a:ext cx="4096306" cy="60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67"/>
              </a:lnSpc>
            </a:pPr>
            <a:r>
              <a:rPr lang="en-US" sz="3334" b="1" spc="-63">
                <a:solidFill>
                  <a:srgbClr val="50033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On-site Development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34656" y="5654137"/>
            <a:ext cx="4322515" cy="607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7"/>
              </a:lnSpc>
            </a:pPr>
            <a:r>
              <a:rPr lang="en-US" sz="3334" b="1" spc="-63" dirty="0">
                <a:solidFill>
                  <a:srgbClr val="50033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State Apprenticeship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46" y="147782"/>
            <a:ext cx="11063654" cy="34359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          </a:t>
            </a:r>
            <a:r>
              <a:rPr lang="en-US" sz="7500" b="1" dirty="0"/>
              <a:t>Developing a </a:t>
            </a:r>
          </a:p>
          <a:p>
            <a:pPr marL="0" indent="0" algn="ctr">
              <a:buNone/>
            </a:pPr>
            <a:r>
              <a:rPr lang="en-US" sz="7500" b="1" dirty="0"/>
              <a:t>Medical Lab Assistant</a:t>
            </a:r>
          </a:p>
          <a:p>
            <a:pPr marL="0" indent="0" algn="ctr">
              <a:buNone/>
            </a:pPr>
            <a:r>
              <a:rPr lang="en-US" sz="7500" b="1" dirty="0"/>
              <a:t>(MLA) Staff Program</a:t>
            </a:r>
          </a:p>
        </p:txBody>
      </p:sp>
      <p:pic>
        <p:nvPicPr>
          <p:cNvPr id="2050" name="Picture 2" descr="Development - Free of Charge Creative Commons Highway Sig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030" y="3583709"/>
            <a:ext cx="4093152" cy="18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4 Ways to Grow your Career | Jerome Chamber of Comme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57" y="3583709"/>
            <a:ext cx="45148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85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Medical Laboratory Assistant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8" y="1518834"/>
            <a:ext cx="11065042" cy="3852878"/>
          </a:xfrm>
        </p:spPr>
        <p:txBody>
          <a:bodyPr>
            <a:normAutofit/>
          </a:bodyPr>
          <a:lstStyle/>
          <a:p>
            <a:r>
              <a:rPr lang="en-US" dirty="0"/>
              <a:t>Requires High School Education – prefer prior lab experience</a:t>
            </a:r>
          </a:p>
          <a:p>
            <a:r>
              <a:rPr lang="en-US" dirty="0"/>
              <a:t>Develop Classroom Instruction to teach basic lab skills</a:t>
            </a:r>
          </a:p>
          <a:p>
            <a:r>
              <a:rPr lang="en-US" dirty="0"/>
              <a:t>Immediate help in lab &amp; candidate gain pay as a Lab Assistant</a:t>
            </a:r>
          </a:p>
          <a:p>
            <a:r>
              <a:rPr lang="en-US" dirty="0"/>
              <a:t>Can pick up many lab duties to free up technical team members</a:t>
            </a:r>
          </a:p>
          <a:p>
            <a:r>
              <a:rPr lang="en-US" dirty="0"/>
              <a:t>Lab will require less Technical team members to support operations</a:t>
            </a:r>
          </a:p>
          <a:p>
            <a:r>
              <a:rPr lang="en-US" dirty="0"/>
              <a:t>Program goal is for candidate to gain Lab Assistant certification, class room instruction to support this team member on this goal</a:t>
            </a:r>
          </a:p>
          <a:p>
            <a:r>
              <a:rPr lang="en-US" dirty="0"/>
              <a:t>Encourage Member further development and additional education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196" y="1022065"/>
            <a:ext cx="2423208" cy="242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68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Poppins Medium Bold"/>
              </a:rPr>
              <a:t>MLA Exam Eligibility Requirements</a:t>
            </a:r>
            <a:endParaRPr lang="en-US" dirty="0"/>
          </a:p>
        </p:txBody>
      </p:sp>
      <p:pic>
        <p:nvPicPr>
          <p:cNvPr id="5" name="Picture 6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440615" y="2688632"/>
            <a:ext cx="3297546" cy="2694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015" y="1229930"/>
            <a:ext cx="6135077" cy="457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High School Diploma or Equivalent and Work Experience</a:t>
            </a:r>
          </a:p>
          <a:p>
            <a:pPr marL="949271" lvl="2" indent="-342900">
              <a:lnSpc>
                <a:spcPts val="1934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525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Specimen preparation and processing</a:t>
            </a:r>
          </a:p>
          <a:p>
            <a:pPr marL="949271" lvl="2" indent="-342900">
              <a:lnSpc>
                <a:spcPts val="1934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525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for clinical testing</a:t>
            </a:r>
          </a:p>
          <a:p>
            <a:pPr marL="949271" lvl="2" indent="-342900">
              <a:lnSpc>
                <a:spcPts val="1934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525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 operations</a:t>
            </a:r>
          </a:p>
          <a:p>
            <a:pPr lvl="1">
              <a:buClr>
                <a:srgbClr val="C00000"/>
              </a:buClr>
            </a:pPr>
            <a:endParaRPr lang="en-US" sz="8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Optional Approaches: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Accredited Educational Program: MLA or CLA</a:t>
            </a:r>
          </a:p>
          <a:p>
            <a:pPr marL="1200150" lvl="2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200 Didactic hours</a:t>
            </a:r>
          </a:p>
          <a:p>
            <a:pPr marL="1200150" lvl="2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120 hours clinical experience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Associates Degree</a:t>
            </a:r>
          </a:p>
          <a:p>
            <a:pPr marL="1200150" lvl="2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Six (6) Semester hours in Chemistry</a:t>
            </a:r>
          </a:p>
          <a:p>
            <a:pPr marL="1200150" lvl="2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Six (6) Semester hours in Biology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Military Laboratory Training Course</a:t>
            </a:r>
          </a:p>
          <a:p>
            <a:pPr marL="1200150" lvl="2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50 Weeks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1815" y="1500554"/>
            <a:ext cx="2979342" cy="2174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Accredited Clinical Laboratory</a:t>
            </a:r>
          </a:p>
          <a:p>
            <a:pPr marL="434921" lvl="1" indent="-285750">
              <a:lnSpc>
                <a:spcPts val="1934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81" dirty="0">
                <a:solidFill>
                  <a:srgbClr val="15253D"/>
                </a:solidFill>
                <a:latin typeface="Poppins Medium Bold"/>
              </a:rPr>
              <a:t>CMS CLIA certificate</a:t>
            </a:r>
          </a:p>
          <a:p>
            <a:pPr marL="434921" lvl="1" indent="-285750">
              <a:lnSpc>
                <a:spcPts val="1934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81" dirty="0">
                <a:solidFill>
                  <a:srgbClr val="15253D"/>
                </a:solidFill>
                <a:latin typeface="Poppins Medium Bold"/>
              </a:rPr>
              <a:t>DoD CLIP certificate</a:t>
            </a:r>
          </a:p>
          <a:p>
            <a:pPr marL="434921" lvl="1" indent="-285750">
              <a:lnSpc>
                <a:spcPts val="1934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81" dirty="0">
                <a:solidFill>
                  <a:srgbClr val="15253D"/>
                </a:solidFill>
                <a:latin typeface="Poppins Medium Bold"/>
              </a:rPr>
              <a:t>JCI accreditation</a:t>
            </a:r>
          </a:p>
          <a:p>
            <a:pPr marL="434921" lvl="1" indent="-285750">
              <a:lnSpc>
                <a:spcPts val="1934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381" dirty="0">
                <a:solidFill>
                  <a:srgbClr val="15253D"/>
                </a:solidFill>
                <a:latin typeface="Poppins Medium Bold"/>
              </a:rPr>
              <a:t>ISO 15189</a:t>
            </a:r>
          </a:p>
          <a:p>
            <a:endParaRPr lang="en-US" dirty="0"/>
          </a:p>
          <a:p>
            <a:r>
              <a:rPr lang="en-US" u="sng" dirty="0"/>
              <a:t>Work Experience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dirty="0"/>
              <a:t>Six to 24 Months</a:t>
            </a:r>
          </a:p>
        </p:txBody>
      </p:sp>
      <p:pic>
        <p:nvPicPr>
          <p:cNvPr id="12" name="Picture 2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44189" y="3696629"/>
            <a:ext cx="2019805" cy="20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6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Medical Laboratory </a:t>
            </a:r>
            <a:r>
              <a:rPr lang="en-US" dirty="0">
                <a:solidFill>
                  <a:srgbClr val="000000"/>
                </a:solidFill>
                <a:latin typeface="Poppins Medium Bold"/>
              </a:rPr>
              <a:t>Exam Content</a:t>
            </a:r>
            <a:br>
              <a:rPr lang="en-US" dirty="0">
                <a:solidFill>
                  <a:srgbClr val="000000"/>
                </a:solidFill>
                <a:latin typeface="Poppins Medium Bold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768" y="1383323"/>
            <a:ext cx="7915031" cy="44156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Pre-Analytical Considerations		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	Patient Registration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	Specimen Collection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	Specimen Processing and Preparation</a:t>
            </a:r>
          </a:p>
          <a:p>
            <a:r>
              <a:rPr lang="en-US" dirty="0"/>
              <a:t>Analytical Considerations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	Support for Clinical Testing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	Waived and POC Testing</a:t>
            </a:r>
          </a:p>
          <a:p>
            <a:r>
              <a:rPr lang="en-US" dirty="0"/>
              <a:t>Laboratory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	Laboratory Safety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	Quality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	Patient Test Management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1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11" y="1451578"/>
            <a:ext cx="890728" cy="920650"/>
          </a:xfrm>
          <a:prstGeom prst="rect">
            <a:avLst/>
          </a:prstGeom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4857" y="1229930"/>
            <a:ext cx="1037213" cy="1097580"/>
          </a:xfrm>
          <a:prstGeom prst="rect">
            <a:avLst/>
          </a:prstGeom>
        </p:spPr>
      </p:pic>
      <p:pic>
        <p:nvPicPr>
          <p:cNvPr id="7" name="Picture 1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043" y="2706241"/>
            <a:ext cx="1367542" cy="1428242"/>
          </a:xfrm>
          <a:prstGeom prst="rect">
            <a:avLst/>
          </a:prstGeom>
        </p:spPr>
      </p:pic>
      <p:pic>
        <p:nvPicPr>
          <p:cNvPr id="8" name="Picture 2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6105" y="4384605"/>
            <a:ext cx="1025417" cy="1244815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3977" y="2966823"/>
            <a:ext cx="2233149" cy="2335319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45821" y="4346612"/>
            <a:ext cx="1298647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15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Provide Certification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2985"/>
            <a:ext cx="3757246" cy="4058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Classroom Instruction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Rotate Work Areas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2462" y="1312985"/>
            <a:ext cx="442066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Resources (Study Materials)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Continuing Education</a:t>
            </a:r>
          </a:p>
        </p:txBody>
      </p:sp>
      <p:pic>
        <p:nvPicPr>
          <p:cNvPr id="6" name="Picture 3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7706" y="1923399"/>
            <a:ext cx="1881761" cy="1655950"/>
          </a:xfrm>
          <a:prstGeom prst="rect">
            <a:avLst/>
          </a:prstGeom>
        </p:spPr>
      </p:pic>
      <p:pic>
        <p:nvPicPr>
          <p:cNvPr id="7" name="Picture 3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4862" y="4196976"/>
            <a:ext cx="1747447" cy="1585411"/>
          </a:xfrm>
          <a:prstGeom prst="rect">
            <a:avLst/>
          </a:prstGeom>
        </p:spPr>
      </p:pic>
      <p:pic>
        <p:nvPicPr>
          <p:cNvPr id="8" name="Picture 4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0917" y="1996287"/>
            <a:ext cx="1813028" cy="1500884"/>
          </a:xfrm>
          <a:prstGeom prst="rect">
            <a:avLst/>
          </a:prstGeom>
        </p:spPr>
      </p:pic>
      <p:pic>
        <p:nvPicPr>
          <p:cNvPr id="12" name="Picture 4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22462" y="4289140"/>
            <a:ext cx="1324205" cy="1324205"/>
          </a:xfrm>
          <a:prstGeom prst="rect">
            <a:avLst/>
          </a:prstGeom>
        </p:spPr>
      </p:pic>
      <p:pic>
        <p:nvPicPr>
          <p:cNvPr id="13" name="Picture 4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21021" y="4500908"/>
            <a:ext cx="1023545" cy="90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27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MLA - Successful Exam</a:t>
            </a:r>
            <a:endParaRPr lang="en-US" dirty="0"/>
          </a:p>
        </p:txBody>
      </p:sp>
      <p:pic>
        <p:nvPicPr>
          <p:cNvPr id="5" name="Picture 6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207116" y="1625600"/>
            <a:ext cx="6848462" cy="3852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218" y="1625600"/>
            <a:ext cx="5578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AMT</a:t>
            </a:r>
          </a:p>
          <a:p>
            <a:r>
              <a:rPr lang="en-US" sz="2400" dirty="0"/>
              <a:t>200 Questions</a:t>
            </a:r>
          </a:p>
          <a:p>
            <a:r>
              <a:rPr lang="en-US" sz="2400" dirty="0"/>
              <a:t>Minimum Passing: 70/100 (Scale 0 to 100)</a:t>
            </a:r>
          </a:p>
          <a:p>
            <a:endParaRPr lang="en-US" sz="2000" dirty="0"/>
          </a:p>
          <a:p>
            <a:endParaRPr lang="en-US" dirty="0"/>
          </a:p>
          <a:p>
            <a:r>
              <a:rPr lang="en-US" sz="3200" b="1" dirty="0"/>
              <a:t>ASCP</a:t>
            </a:r>
          </a:p>
          <a:p>
            <a:r>
              <a:rPr lang="en-US" sz="2400" dirty="0"/>
              <a:t>100 Questions</a:t>
            </a:r>
          </a:p>
          <a:p>
            <a:r>
              <a:rPr lang="en-US" sz="2400" dirty="0"/>
              <a:t>Minimum Passing 400 (Scale 0 to 999)</a:t>
            </a:r>
          </a:p>
        </p:txBody>
      </p:sp>
    </p:spTree>
    <p:extLst>
      <p:ext uri="{BB962C8B-B14F-4D97-AF65-F5344CB8AC3E}">
        <p14:creationId xmlns:p14="http://schemas.microsoft.com/office/powerpoint/2010/main" val="705401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5545"/>
            <a:ext cx="10515600" cy="1063109"/>
          </a:xfrm>
        </p:spPr>
        <p:txBody>
          <a:bodyPr>
            <a:normAutofit/>
          </a:bodyPr>
          <a:lstStyle/>
          <a:p>
            <a:r>
              <a:rPr lang="en-US" i="1" dirty="0"/>
              <a:t>MLA – Manager Perspective Benefits</a:t>
            </a:r>
            <a:br>
              <a:rPr lang="en-US" i="1" dirty="0"/>
            </a:br>
            <a:r>
              <a:rPr lang="en-US" sz="2200" i="1" dirty="0"/>
              <a:t>Microbiology/Molecular Manager – Jo Mentzer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2909" y="1819563"/>
            <a:ext cx="9090891" cy="374996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Select From Qualified Team Members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Free up Technical Team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Encourages Further Development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5"/>
          <p:cNvSpPr txBox="1"/>
          <p:nvPr/>
        </p:nvSpPr>
        <p:spPr>
          <a:xfrm>
            <a:off x="452582" y="1299035"/>
            <a:ext cx="2162023" cy="209326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22665" y="1357119"/>
            <a:ext cx="2185317" cy="1828381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0983" y="2236708"/>
            <a:ext cx="1567142" cy="2311182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31333" y="3358325"/>
            <a:ext cx="772997" cy="20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83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7" y="525546"/>
            <a:ext cx="11478369" cy="704384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Medical Laboratory Assistant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8" y="1320800"/>
            <a:ext cx="11589206" cy="53016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sz="2300" b="1" dirty="0"/>
              <a:t>Specimen Management</a:t>
            </a:r>
          </a:p>
          <a:p>
            <a:pPr marL="0" indent="0">
              <a:buNone/>
            </a:pPr>
            <a:r>
              <a:rPr lang="en-US" sz="1800" dirty="0"/>
              <a:t>		</a:t>
            </a:r>
            <a:r>
              <a:rPr lang="en-US" sz="1700" dirty="0"/>
              <a:t>Sample Loading, Validations and Lot Comparisons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2300" b="1" dirty="0"/>
              <a:t>Micro Culture Set up</a:t>
            </a:r>
          </a:p>
          <a:p>
            <a:pPr marL="0" indent="0">
              <a:buNone/>
            </a:pPr>
            <a:r>
              <a:rPr lang="en-US" sz="1800" dirty="0"/>
              <a:t>	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2300" b="1" dirty="0"/>
              <a:t>Slide Preparation and Staini</a:t>
            </a:r>
            <a:r>
              <a:rPr lang="en-US" sz="2300" dirty="0"/>
              <a:t>ng</a:t>
            </a:r>
          </a:p>
          <a:p>
            <a:pPr marL="0" indent="0">
              <a:buNone/>
            </a:pPr>
            <a:r>
              <a:rPr lang="en-US" sz="1800" dirty="0"/>
              <a:t>	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2300" b="1" dirty="0"/>
              <a:t>Supply Management</a:t>
            </a:r>
          </a:p>
          <a:p>
            <a:pPr marL="0" indent="0">
              <a:buNone/>
            </a:pPr>
            <a:r>
              <a:rPr lang="en-US" sz="1800" dirty="0"/>
              <a:t>		</a:t>
            </a:r>
            <a:r>
              <a:rPr lang="en-US" sz="1700" dirty="0"/>
              <a:t>Ordering &amp; Rotating Supplies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300" b="1" dirty="0"/>
              <a:t>Instrument Inventory</a:t>
            </a:r>
          </a:p>
          <a:p>
            <a:pPr marL="0" indent="0">
              <a:buNone/>
            </a:pPr>
            <a:r>
              <a:rPr lang="en-US" sz="1800" dirty="0"/>
              <a:t>		</a:t>
            </a:r>
            <a:r>
              <a:rPr lang="en-US" sz="1700" dirty="0"/>
              <a:t>Reagents &amp; Supplies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300" b="1" dirty="0"/>
              <a:t>Kit Testing</a:t>
            </a:r>
            <a:r>
              <a:rPr lang="en-US" sz="2300" dirty="0"/>
              <a:t> </a:t>
            </a:r>
            <a:r>
              <a:rPr lang="en-US" sz="2300" b="1" dirty="0"/>
              <a:t>– waived</a:t>
            </a:r>
          </a:p>
          <a:p>
            <a:pPr marL="0" indent="0">
              <a:buNone/>
            </a:pPr>
            <a:r>
              <a:rPr lang="en-US" sz="1800" dirty="0"/>
              <a:t>	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2300" b="1" dirty="0"/>
              <a:t>Maintenance</a:t>
            </a:r>
          </a:p>
          <a:p>
            <a:pPr marL="0" indent="0">
              <a:buNone/>
            </a:pPr>
            <a:r>
              <a:rPr lang="en-US" sz="1800" dirty="0"/>
              <a:t>		</a:t>
            </a:r>
            <a:r>
              <a:rPr lang="en-US" sz="1700" dirty="0"/>
              <a:t>Cleaning</a:t>
            </a:r>
          </a:p>
          <a:p>
            <a:pPr marL="0" indent="0">
              <a:buNone/>
            </a:pPr>
            <a:r>
              <a:rPr lang="en-US" sz="1700" dirty="0"/>
              <a:t>		Temperature Monitoring</a:t>
            </a:r>
          </a:p>
          <a:p>
            <a:pPr marL="0" indent="0">
              <a:buNone/>
            </a:pPr>
            <a:r>
              <a:rPr lang="en-US" sz="1700" dirty="0"/>
              <a:t>		Waste Removal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</a:t>
            </a:r>
          </a:p>
        </p:txBody>
      </p:sp>
      <p:grpSp>
        <p:nvGrpSpPr>
          <p:cNvPr id="5" name="Group 23"/>
          <p:cNvGrpSpPr/>
          <p:nvPr/>
        </p:nvGrpSpPr>
        <p:grpSpPr>
          <a:xfrm>
            <a:off x="5625542" y="1237031"/>
            <a:ext cx="5143500" cy="4308821"/>
            <a:chOff x="0" y="0"/>
            <a:chExt cx="10287000" cy="10287000"/>
          </a:xfrm>
        </p:grpSpPr>
        <p:grpSp>
          <p:nvGrpSpPr>
            <p:cNvPr id="6" name="Group 24"/>
            <p:cNvGrpSpPr>
              <a:grpSpLocks noChangeAspect="1"/>
            </p:cNvGrpSpPr>
            <p:nvPr/>
          </p:nvGrpSpPr>
          <p:grpSpPr>
            <a:xfrm>
              <a:off x="0" y="0"/>
              <a:ext cx="10287000" cy="10287000"/>
              <a:chOff x="0" y="0"/>
              <a:chExt cx="2540000" cy="2540000"/>
            </a:xfrm>
          </p:grpSpPr>
          <p:sp>
            <p:nvSpPr>
              <p:cNvPr id="7" name="Freeform 25"/>
              <p:cNvSpPr/>
              <p:nvPr/>
            </p:nvSpPr>
            <p:spPr>
              <a:xfrm>
                <a:off x="1270000" y="0"/>
                <a:ext cx="1031260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031260" h="1270000">
                    <a:moveTo>
                      <a:pt x="0" y="0"/>
                    </a:moveTo>
                    <a:cubicBezTo>
                      <a:pt x="408826" y="0"/>
                      <a:pt x="792655" y="196810"/>
                      <a:pt x="1031260" y="528783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26"/>
              <p:cNvSpPr/>
              <p:nvPr/>
            </p:nvSpPr>
            <p:spPr>
              <a:xfrm>
                <a:off x="1270000" y="478168"/>
                <a:ext cx="1333266" cy="1135963"/>
              </a:xfrm>
              <a:custGeom>
                <a:avLst/>
                <a:gdLst/>
                <a:ahLst/>
                <a:cxnLst/>
                <a:rect l="l" t="t" r="r" b="b"/>
                <a:pathLst>
                  <a:path w="1333266" h="1135963">
                    <a:moveTo>
                      <a:pt x="992926" y="0"/>
                    </a:moveTo>
                    <a:cubicBezTo>
                      <a:pt x="1247825" y="319633"/>
                      <a:pt x="1333266" y="742431"/>
                      <a:pt x="1222487" y="1135963"/>
                    </a:cubicBezTo>
                    <a:lnTo>
                      <a:pt x="0" y="791832"/>
                    </a:lnTo>
                    <a:close/>
                  </a:path>
                </a:pathLst>
              </a:custGeom>
              <a:solidFill>
                <a:srgbClr val="8C52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27"/>
              <p:cNvSpPr/>
              <p:nvPr/>
            </p:nvSpPr>
            <p:spPr>
              <a:xfrm>
                <a:off x="1270000" y="1270000"/>
                <a:ext cx="1238159" cy="1170341"/>
              </a:xfrm>
              <a:custGeom>
                <a:avLst/>
                <a:gdLst/>
                <a:ahLst/>
                <a:cxnLst/>
                <a:rect l="l" t="t" r="r" b="b"/>
                <a:pathLst>
                  <a:path w="1238159" h="1170341">
                    <a:moveTo>
                      <a:pt x="1238159" y="282602"/>
                    </a:moveTo>
                    <a:cubicBezTo>
                      <a:pt x="1147186" y="681178"/>
                      <a:pt x="869901" y="1011588"/>
                      <a:pt x="493156" y="117034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C0D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28"/>
              <p:cNvSpPr/>
              <p:nvPr/>
            </p:nvSpPr>
            <p:spPr>
              <a:xfrm>
                <a:off x="662469" y="1270000"/>
                <a:ext cx="1158564" cy="1321614"/>
              </a:xfrm>
              <a:custGeom>
                <a:avLst/>
                <a:gdLst/>
                <a:ahLst/>
                <a:cxnLst/>
                <a:rect l="l" t="t" r="r" b="b"/>
                <a:pathLst>
                  <a:path w="1158564" h="1321614">
                    <a:moveTo>
                      <a:pt x="1158563" y="1144231"/>
                    </a:moveTo>
                    <a:cubicBezTo>
                      <a:pt x="790223" y="1321614"/>
                      <a:pt x="359014" y="1310831"/>
                      <a:pt x="0" y="1115260"/>
                    </a:cubicBezTo>
                    <a:lnTo>
                      <a:pt x="607531" y="0"/>
                    </a:lnTo>
                    <a:close/>
                  </a:path>
                </a:pathLst>
              </a:custGeom>
              <a:solidFill>
                <a:srgbClr val="F8A8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29"/>
              <p:cNvSpPr/>
              <p:nvPr/>
            </p:nvSpPr>
            <p:spPr>
              <a:xfrm>
                <a:off x="19265" y="1270000"/>
                <a:ext cx="1250735" cy="1144231"/>
              </a:xfrm>
              <a:custGeom>
                <a:avLst/>
                <a:gdLst/>
                <a:ahLst/>
                <a:cxnLst/>
                <a:rect l="l" t="t" r="r" b="b"/>
                <a:pathLst>
                  <a:path w="1250735" h="1144231">
                    <a:moveTo>
                      <a:pt x="699703" y="1144231"/>
                    </a:moveTo>
                    <a:cubicBezTo>
                      <a:pt x="331363" y="966847"/>
                      <a:pt x="70938" y="622991"/>
                      <a:pt x="0" y="220366"/>
                    </a:cubicBezTo>
                    <a:lnTo>
                      <a:pt x="1250735" y="0"/>
                    </a:lnTo>
                    <a:close/>
                  </a:path>
                </a:pathLst>
              </a:custGeom>
              <a:solidFill>
                <a:srgbClr val="45467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0"/>
              <p:cNvSpPr/>
              <p:nvPr/>
            </p:nvSpPr>
            <p:spPr>
              <a:xfrm>
                <a:off x="-59131" y="429532"/>
                <a:ext cx="1329131" cy="1123070"/>
              </a:xfrm>
              <a:custGeom>
                <a:avLst/>
                <a:gdLst/>
                <a:ahLst/>
                <a:cxnLst/>
                <a:rect l="l" t="t" r="r" b="b"/>
                <a:pathLst>
                  <a:path w="1329131" h="1123070">
                    <a:moveTo>
                      <a:pt x="90973" y="1123070"/>
                    </a:moveTo>
                    <a:cubicBezTo>
                      <a:pt x="0" y="724493"/>
                      <a:pt x="106465" y="306494"/>
                      <a:pt x="377021" y="0"/>
                    </a:cubicBezTo>
                    <a:lnTo>
                      <a:pt x="1329131" y="840468"/>
                    </a:lnTo>
                    <a:close/>
                  </a:path>
                </a:pathLst>
              </a:custGeom>
              <a:solidFill>
                <a:srgbClr val="C1FF7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31"/>
              <p:cNvSpPr/>
              <p:nvPr/>
            </p:nvSpPr>
            <p:spPr>
              <a:xfrm>
                <a:off x="277074" y="0"/>
                <a:ext cx="992926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992926" h="1270000">
                    <a:moveTo>
                      <a:pt x="0" y="478168"/>
                    </a:moveTo>
                    <a:cubicBezTo>
                      <a:pt x="240946" y="176031"/>
                      <a:pt x="606351" y="39"/>
                      <a:pt x="992799" y="0"/>
                    </a:cubicBezTo>
                    <a:lnTo>
                      <a:pt x="992926" y="1270000"/>
                    </a:lnTo>
                    <a:close/>
                  </a:path>
                </a:pathLst>
              </a:custGeom>
              <a:solidFill>
                <a:srgbClr val="F8B34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4" name="Picture 3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79873" y="1636330"/>
            <a:ext cx="786425" cy="786425"/>
          </a:xfrm>
          <a:prstGeom prst="rect">
            <a:avLst/>
          </a:prstGeom>
        </p:spPr>
      </p:pic>
      <p:pic>
        <p:nvPicPr>
          <p:cNvPr id="15" name="Picture 3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13264" y="1657274"/>
            <a:ext cx="1169042" cy="825513"/>
          </a:xfrm>
          <a:prstGeom prst="rect">
            <a:avLst/>
          </a:prstGeom>
        </p:spPr>
      </p:pic>
      <p:pic>
        <p:nvPicPr>
          <p:cNvPr id="16" name="Picture 3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13134" y="2547219"/>
            <a:ext cx="1077621" cy="798787"/>
          </a:xfrm>
          <a:prstGeom prst="rect">
            <a:avLst/>
          </a:prstGeom>
        </p:spPr>
      </p:pic>
      <p:pic>
        <p:nvPicPr>
          <p:cNvPr id="17" name="Picture 3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03439" y="3772648"/>
            <a:ext cx="987261" cy="958877"/>
          </a:xfrm>
          <a:prstGeom prst="rect">
            <a:avLst/>
          </a:prstGeom>
        </p:spPr>
      </p:pic>
      <p:pic>
        <p:nvPicPr>
          <p:cNvPr id="18" name="Picture 4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61001" y="4280141"/>
            <a:ext cx="672582" cy="1069713"/>
          </a:xfrm>
          <a:prstGeom prst="rect">
            <a:avLst/>
          </a:prstGeom>
        </p:spPr>
      </p:pic>
      <p:pic>
        <p:nvPicPr>
          <p:cNvPr id="19" name="Picture 4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34346" y="3848514"/>
            <a:ext cx="1137693" cy="1089341"/>
          </a:xfrm>
          <a:prstGeom prst="rect">
            <a:avLst/>
          </a:prstGeom>
        </p:spPr>
      </p:pic>
      <p:pic>
        <p:nvPicPr>
          <p:cNvPr id="20" name="Picture 4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34346" y="2512997"/>
            <a:ext cx="1082138" cy="1082138"/>
          </a:xfrm>
          <a:prstGeom prst="rect">
            <a:avLst/>
          </a:prstGeom>
        </p:spPr>
      </p:pic>
      <p:grpSp>
        <p:nvGrpSpPr>
          <p:cNvPr id="22" name="Group 3"/>
          <p:cNvGrpSpPr/>
          <p:nvPr/>
        </p:nvGrpSpPr>
        <p:grpSpPr>
          <a:xfrm>
            <a:off x="543511" y="1220634"/>
            <a:ext cx="335179" cy="335179"/>
            <a:chOff x="0" y="0"/>
            <a:chExt cx="812800" cy="812800"/>
          </a:xfrm>
        </p:grpSpPr>
        <p:sp>
          <p:nvSpPr>
            <p:cNvPr id="23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6993" y="0"/>
                  </a:moveTo>
                  <a:lnTo>
                    <a:pt x="735807" y="0"/>
                  </a:lnTo>
                  <a:cubicBezTo>
                    <a:pt x="756227" y="0"/>
                    <a:pt x="775810" y="8112"/>
                    <a:pt x="790249" y="22551"/>
                  </a:cubicBezTo>
                  <a:cubicBezTo>
                    <a:pt x="804688" y="36990"/>
                    <a:pt x="812800" y="56573"/>
                    <a:pt x="812800" y="76993"/>
                  </a:cubicBezTo>
                  <a:lnTo>
                    <a:pt x="812800" y="735807"/>
                  </a:lnTo>
                  <a:cubicBezTo>
                    <a:pt x="812800" y="756227"/>
                    <a:pt x="804688" y="775810"/>
                    <a:pt x="790249" y="790249"/>
                  </a:cubicBezTo>
                  <a:cubicBezTo>
                    <a:pt x="775810" y="804688"/>
                    <a:pt x="756227" y="812800"/>
                    <a:pt x="735807" y="812800"/>
                  </a:cubicBezTo>
                  <a:lnTo>
                    <a:pt x="76993" y="812800"/>
                  </a:lnTo>
                  <a:cubicBezTo>
                    <a:pt x="56573" y="812800"/>
                    <a:pt x="36990" y="804688"/>
                    <a:pt x="22551" y="790249"/>
                  </a:cubicBezTo>
                  <a:cubicBezTo>
                    <a:pt x="8112" y="775810"/>
                    <a:pt x="0" y="756227"/>
                    <a:pt x="0" y="735807"/>
                  </a:cubicBezTo>
                  <a:lnTo>
                    <a:pt x="0" y="76993"/>
                  </a:lnTo>
                  <a:cubicBezTo>
                    <a:pt x="0" y="56573"/>
                    <a:pt x="8112" y="36990"/>
                    <a:pt x="22551" y="22551"/>
                  </a:cubicBezTo>
                  <a:cubicBezTo>
                    <a:pt x="36990" y="8112"/>
                    <a:pt x="56573" y="0"/>
                    <a:pt x="76993" y="0"/>
                  </a:cubicBezTo>
                  <a:close/>
                </a:path>
              </a:pathLst>
            </a:custGeom>
            <a:solidFill>
              <a:srgbClr val="F794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5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31159" tIns="31159" rIns="31159" bIns="31159" rtlCol="0" anchor="ctr"/>
            <a:lstStyle/>
            <a:p>
              <a:pPr algn="ctr">
                <a:lnSpc>
                  <a:spcPts val="1012"/>
                </a:lnSpc>
              </a:pPr>
              <a:endParaRPr sz="1200" dirty="0"/>
            </a:p>
          </p:txBody>
        </p:sp>
      </p:grpSp>
      <p:grpSp>
        <p:nvGrpSpPr>
          <p:cNvPr id="25" name="Group 6"/>
          <p:cNvGrpSpPr/>
          <p:nvPr/>
        </p:nvGrpSpPr>
        <p:grpSpPr>
          <a:xfrm>
            <a:off x="546623" y="1783021"/>
            <a:ext cx="335179" cy="335179"/>
            <a:chOff x="0" y="0"/>
            <a:chExt cx="812800" cy="812800"/>
          </a:xfrm>
        </p:grpSpPr>
        <p:sp>
          <p:nvSpPr>
            <p:cNvPr id="26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6993" y="0"/>
                  </a:moveTo>
                  <a:lnTo>
                    <a:pt x="735807" y="0"/>
                  </a:lnTo>
                  <a:cubicBezTo>
                    <a:pt x="756227" y="0"/>
                    <a:pt x="775810" y="8112"/>
                    <a:pt x="790249" y="22551"/>
                  </a:cubicBezTo>
                  <a:cubicBezTo>
                    <a:pt x="804688" y="36990"/>
                    <a:pt x="812800" y="56573"/>
                    <a:pt x="812800" y="76993"/>
                  </a:cubicBezTo>
                  <a:lnTo>
                    <a:pt x="812800" y="735807"/>
                  </a:lnTo>
                  <a:cubicBezTo>
                    <a:pt x="812800" y="756227"/>
                    <a:pt x="804688" y="775810"/>
                    <a:pt x="790249" y="790249"/>
                  </a:cubicBezTo>
                  <a:cubicBezTo>
                    <a:pt x="775810" y="804688"/>
                    <a:pt x="756227" y="812800"/>
                    <a:pt x="735807" y="812800"/>
                  </a:cubicBezTo>
                  <a:lnTo>
                    <a:pt x="76993" y="812800"/>
                  </a:lnTo>
                  <a:cubicBezTo>
                    <a:pt x="56573" y="812800"/>
                    <a:pt x="36990" y="804688"/>
                    <a:pt x="22551" y="790249"/>
                  </a:cubicBezTo>
                  <a:cubicBezTo>
                    <a:pt x="8112" y="775810"/>
                    <a:pt x="0" y="756227"/>
                    <a:pt x="0" y="735807"/>
                  </a:cubicBezTo>
                  <a:lnTo>
                    <a:pt x="0" y="76993"/>
                  </a:lnTo>
                  <a:cubicBezTo>
                    <a:pt x="0" y="56573"/>
                    <a:pt x="8112" y="36990"/>
                    <a:pt x="22551" y="22551"/>
                  </a:cubicBezTo>
                  <a:cubicBezTo>
                    <a:pt x="36990" y="8112"/>
                    <a:pt x="56573" y="0"/>
                    <a:pt x="76993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31159" tIns="31159" rIns="31159" bIns="31159" rtlCol="0" anchor="ctr"/>
            <a:lstStyle/>
            <a:p>
              <a:pPr algn="ctr">
                <a:lnSpc>
                  <a:spcPts val="1012"/>
                </a:lnSpc>
              </a:pPr>
              <a:endParaRPr sz="1200" dirty="0"/>
            </a:p>
          </p:txBody>
        </p:sp>
      </p:grpSp>
      <p:grpSp>
        <p:nvGrpSpPr>
          <p:cNvPr id="28" name="Group 12"/>
          <p:cNvGrpSpPr/>
          <p:nvPr/>
        </p:nvGrpSpPr>
        <p:grpSpPr>
          <a:xfrm>
            <a:off x="546623" y="2345408"/>
            <a:ext cx="335179" cy="335179"/>
            <a:chOff x="0" y="0"/>
            <a:chExt cx="812800" cy="812800"/>
          </a:xfrm>
        </p:grpSpPr>
        <p:sp>
          <p:nvSpPr>
            <p:cNvPr id="29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6993" y="0"/>
                  </a:moveTo>
                  <a:lnTo>
                    <a:pt x="735807" y="0"/>
                  </a:lnTo>
                  <a:cubicBezTo>
                    <a:pt x="756227" y="0"/>
                    <a:pt x="775810" y="8112"/>
                    <a:pt x="790249" y="22551"/>
                  </a:cubicBezTo>
                  <a:cubicBezTo>
                    <a:pt x="804688" y="36990"/>
                    <a:pt x="812800" y="56573"/>
                    <a:pt x="812800" y="76993"/>
                  </a:cubicBezTo>
                  <a:lnTo>
                    <a:pt x="812800" y="735807"/>
                  </a:lnTo>
                  <a:cubicBezTo>
                    <a:pt x="812800" y="756227"/>
                    <a:pt x="804688" y="775810"/>
                    <a:pt x="790249" y="790249"/>
                  </a:cubicBezTo>
                  <a:cubicBezTo>
                    <a:pt x="775810" y="804688"/>
                    <a:pt x="756227" y="812800"/>
                    <a:pt x="735807" y="812800"/>
                  </a:cubicBezTo>
                  <a:lnTo>
                    <a:pt x="76993" y="812800"/>
                  </a:lnTo>
                  <a:cubicBezTo>
                    <a:pt x="56573" y="812800"/>
                    <a:pt x="36990" y="804688"/>
                    <a:pt x="22551" y="790249"/>
                  </a:cubicBezTo>
                  <a:cubicBezTo>
                    <a:pt x="8112" y="775810"/>
                    <a:pt x="0" y="756227"/>
                    <a:pt x="0" y="735807"/>
                  </a:cubicBezTo>
                  <a:lnTo>
                    <a:pt x="0" y="76993"/>
                  </a:lnTo>
                  <a:cubicBezTo>
                    <a:pt x="0" y="56573"/>
                    <a:pt x="8112" y="36990"/>
                    <a:pt x="22551" y="22551"/>
                  </a:cubicBezTo>
                  <a:cubicBezTo>
                    <a:pt x="36990" y="8112"/>
                    <a:pt x="56573" y="0"/>
                    <a:pt x="76993" y="0"/>
                  </a:cubicBez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1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31159" tIns="31159" rIns="31159" bIns="31159" rtlCol="0" anchor="ctr"/>
            <a:lstStyle/>
            <a:p>
              <a:pPr algn="ctr">
                <a:lnSpc>
                  <a:spcPts val="1012"/>
                </a:lnSpc>
              </a:pPr>
              <a:endParaRPr sz="1200" dirty="0"/>
            </a:p>
          </p:txBody>
        </p:sp>
      </p:grpSp>
      <p:grpSp>
        <p:nvGrpSpPr>
          <p:cNvPr id="31" name="Group 9"/>
          <p:cNvGrpSpPr/>
          <p:nvPr/>
        </p:nvGrpSpPr>
        <p:grpSpPr>
          <a:xfrm>
            <a:off x="546623" y="2934279"/>
            <a:ext cx="335179" cy="335179"/>
            <a:chOff x="0" y="0"/>
            <a:chExt cx="812800" cy="812800"/>
          </a:xfrm>
        </p:grpSpPr>
        <p:sp>
          <p:nvSpPr>
            <p:cNvPr id="32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6993" y="0"/>
                  </a:moveTo>
                  <a:lnTo>
                    <a:pt x="735807" y="0"/>
                  </a:lnTo>
                  <a:cubicBezTo>
                    <a:pt x="756227" y="0"/>
                    <a:pt x="775810" y="8112"/>
                    <a:pt x="790249" y="22551"/>
                  </a:cubicBezTo>
                  <a:cubicBezTo>
                    <a:pt x="804688" y="36990"/>
                    <a:pt x="812800" y="56573"/>
                    <a:pt x="812800" y="76993"/>
                  </a:cubicBezTo>
                  <a:lnTo>
                    <a:pt x="812800" y="735807"/>
                  </a:lnTo>
                  <a:cubicBezTo>
                    <a:pt x="812800" y="756227"/>
                    <a:pt x="804688" y="775810"/>
                    <a:pt x="790249" y="790249"/>
                  </a:cubicBezTo>
                  <a:cubicBezTo>
                    <a:pt x="775810" y="804688"/>
                    <a:pt x="756227" y="812800"/>
                    <a:pt x="735807" y="812800"/>
                  </a:cubicBezTo>
                  <a:lnTo>
                    <a:pt x="76993" y="812800"/>
                  </a:lnTo>
                  <a:cubicBezTo>
                    <a:pt x="56573" y="812800"/>
                    <a:pt x="36990" y="804688"/>
                    <a:pt x="22551" y="790249"/>
                  </a:cubicBezTo>
                  <a:cubicBezTo>
                    <a:pt x="8112" y="775810"/>
                    <a:pt x="0" y="756227"/>
                    <a:pt x="0" y="735807"/>
                  </a:cubicBezTo>
                  <a:lnTo>
                    <a:pt x="0" y="76993"/>
                  </a:lnTo>
                  <a:cubicBezTo>
                    <a:pt x="0" y="56573"/>
                    <a:pt x="8112" y="36990"/>
                    <a:pt x="22551" y="22551"/>
                  </a:cubicBezTo>
                  <a:cubicBezTo>
                    <a:pt x="36990" y="8112"/>
                    <a:pt x="56573" y="0"/>
                    <a:pt x="76993" y="0"/>
                  </a:cubicBezTo>
                  <a:close/>
                </a:path>
              </a:pathLst>
            </a:custGeom>
            <a:solidFill>
              <a:srgbClr val="61C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31159" tIns="31159" rIns="31159" bIns="31159" rtlCol="0" anchor="ctr"/>
            <a:lstStyle/>
            <a:p>
              <a:pPr algn="ctr">
                <a:lnSpc>
                  <a:spcPts val="1012"/>
                </a:lnSpc>
              </a:pPr>
              <a:endParaRPr sz="1200" dirty="0"/>
            </a:p>
          </p:txBody>
        </p:sp>
      </p:grpSp>
      <p:grpSp>
        <p:nvGrpSpPr>
          <p:cNvPr id="34" name="Group 15"/>
          <p:cNvGrpSpPr/>
          <p:nvPr/>
        </p:nvGrpSpPr>
        <p:grpSpPr>
          <a:xfrm>
            <a:off x="543510" y="3515049"/>
            <a:ext cx="335179" cy="335179"/>
            <a:chOff x="0" y="0"/>
            <a:chExt cx="812800" cy="812800"/>
          </a:xfrm>
        </p:grpSpPr>
        <p:sp>
          <p:nvSpPr>
            <p:cNvPr id="35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6993" y="0"/>
                  </a:moveTo>
                  <a:lnTo>
                    <a:pt x="735807" y="0"/>
                  </a:lnTo>
                  <a:cubicBezTo>
                    <a:pt x="756227" y="0"/>
                    <a:pt x="775810" y="8112"/>
                    <a:pt x="790249" y="22551"/>
                  </a:cubicBezTo>
                  <a:cubicBezTo>
                    <a:pt x="804688" y="36990"/>
                    <a:pt x="812800" y="56573"/>
                    <a:pt x="812800" y="76993"/>
                  </a:cubicBezTo>
                  <a:lnTo>
                    <a:pt x="812800" y="735807"/>
                  </a:lnTo>
                  <a:cubicBezTo>
                    <a:pt x="812800" y="756227"/>
                    <a:pt x="804688" y="775810"/>
                    <a:pt x="790249" y="790249"/>
                  </a:cubicBezTo>
                  <a:cubicBezTo>
                    <a:pt x="775810" y="804688"/>
                    <a:pt x="756227" y="812800"/>
                    <a:pt x="735807" y="812800"/>
                  </a:cubicBezTo>
                  <a:lnTo>
                    <a:pt x="76993" y="812800"/>
                  </a:lnTo>
                  <a:cubicBezTo>
                    <a:pt x="56573" y="812800"/>
                    <a:pt x="36990" y="804688"/>
                    <a:pt x="22551" y="790249"/>
                  </a:cubicBezTo>
                  <a:cubicBezTo>
                    <a:pt x="8112" y="775810"/>
                    <a:pt x="0" y="756227"/>
                    <a:pt x="0" y="735807"/>
                  </a:cubicBezTo>
                  <a:lnTo>
                    <a:pt x="0" y="76993"/>
                  </a:lnTo>
                  <a:cubicBezTo>
                    <a:pt x="0" y="56573"/>
                    <a:pt x="8112" y="36990"/>
                    <a:pt x="22551" y="22551"/>
                  </a:cubicBezTo>
                  <a:cubicBezTo>
                    <a:pt x="36990" y="8112"/>
                    <a:pt x="56573" y="0"/>
                    <a:pt x="76993" y="0"/>
                  </a:cubicBezTo>
                  <a:close/>
                </a:path>
              </a:pathLst>
            </a:custGeom>
            <a:solidFill>
              <a:srgbClr val="F8A8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7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31159" tIns="31159" rIns="31159" bIns="31159" rtlCol="0" anchor="ctr"/>
            <a:lstStyle/>
            <a:p>
              <a:pPr algn="ctr">
                <a:lnSpc>
                  <a:spcPts val="1012"/>
                </a:lnSpc>
              </a:pPr>
              <a:endParaRPr sz="1200" dirty="0"/>
            </a:p>
          </p:txBody>
        </p:sp>
      </p:grpSp>
      <p:grpSp>
        <p:nvGrpSpPr>
          <p:cNvPr id="37" name="Group 40"/>
          <p:cNvGrpSpPr/>
          <p:nvPr/>
        </p:nvGrpSpPr>
        <p:grpSpPr>
          <a:xfrm>
            <a:off x="543510" y="4116634"/>
            <a:ext cx="335179" cy="356889"/>
            <a:chOff x="0" y="0"/>
            <a:chExt cx="812800" cy="812800"/>
          </a:xfrm>
        </p:grpSpPr>
        <p:sp>
          <p:nvSpPr>
            <p:cNvPr id="38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2309" y="0"/>
                  </a:moveTo>
                  <a:lnTo>
                    <a:pt x="740491" y="0"/>
                  </a:lnTo>
                  <a:cubicBezTo>
                    <a:pt x="759668" y="0"/>
                    <a:pt x="778060" y="7618"/>
                    <a:pt x="791621" y="21179"/>
                  </a:cubicBezTo>
                  <a:cubicBezTo>
                    <a:pt x="805182" y="34740"/>
                    <a:pt x="812800" y="53132"/>
                    <a:pt x="812800" y="72309"/>
                  </a:cubicBezTo>
                  <a:lnTo>
                    <a:pt x="812800" y="740491"/>
                  </a:lnTo>
                  <a:cubicBezTo>
                    <a:pt x="812800" y="759668"/>
                    <a:pt x="805182" y="778060"/>
                    <a:pt x="791621" y="791621"/>
                  </a:cubicBezTo>
                  <a:cubicBezTo>
                    <a:pt x="778060" y="805182"/>
                    <a:pt x="759668" y="812800"/>
                    <a:pt x="740491" y="812800"/>
                  </a:cubicBezTo>
                  <a:lnTo>
                    <a:pt x="72309" y="812800"/>
                  </a:lnTo>
                  <a:cubicBezTo>
                    <a:pt x="53132" y="812800"/>
                    <a:pt x="34740" y="805182"/>
                    <a:pt x="21179" y="791621"/>
                  </a:cubicBezTo>
                  <a:cubicBezTo>
                    <a:pt x="7618" y="778060"/>
                    <a:pt x="0" y="759668"/>
                    <a:pt x="0" y="740491"/>
                  </a:cubicBezTo>
                  <a:lnTo>
                    <a:pt x="0" y="72309"/>
                  </a:lnTo>
                  <a:cubicBezTo>
                    <a:pt x="0" y="53132"/>
                    <a:pt x="7618" y="34740"/>
                    <a:pt x="21179" y="21179"/>
                  </a:cubicBezTo>
                  <a:cubicBezTo>
                    <a:pt x="34740" y="7618"/>
                    <a:pt x="53132" y="0"/>
                    <a:pt x="72309" y="0"/>
                  </a:cubicBezTo>
                  <a:close/>
                </a:path>
              </a:pathLst>
            </a:custGeom>
            <a:solidFill>
              <a:srgbClr val="4546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42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31159" tIns="31159" rIns="31159" bIns="31159" rtlCol="0" anchor="ctr"/>
            <a:lstStyle/>
            <a:p>
              <a:pPr algn="ctr">
                <a:lnSpc>
                  <a:spcPts val="1012"/>
                </a:lnSpc>
              </a:pPr>
              <a:endParaRPr sz="1200" dirty="0"/>
            </a:p>
          </p:txBody>
        </p:sp>
      </p:grpSp>
      <p:grpSp>
        <p:nvGrpSpPr>
          <p:cNvPr id="40" name="Group 36"/>
          <p:cNvGrpSpPr/>
          <p:nvPr/>
        </p:nvGrpSpPr>
        <p:grpSpPr>
          <a:xfrm>
            <a:off x="559070" y="4731525"/>
            <a:ext cx="335179" cy="335179"/>
            <a:chOff x="0" y="0"/>
            <a:chExt cx="812800" cy="812800"/>
          </a:xfrm>
        </p:grpSpPr>
        <p:sp>
          <p:nvSpPr>
            <p:cNvPr id="41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6993" y="0"/>
                  </a:moveTo>
                  <a:lnTo>
                    <a:pt x="735807" y="0"/>
                  </a:lnTo>
                  <a:cubicBezTo>
                    <a:pt x="756227" y="0"/>
                    <a:pt x="775810" y="8112"/>
                    <a:pt x="790249" y="22551"/>
                  </a:cubicBezTo>
                  <a:cubicBezTo>
                    <a:pt x="804688" y="36990"/>
                    <a:pt x="812800" y="56573"/>
                    <a:pt x="812800" y="76993"/>
                  </a:cubicBezTo>
                  <a:lnTo>
                    <a:pt x="812800" y="735807"/>
                  </a:lnTo>
                  <a:cubicBezTo>
                    <a:pt x="812800" y="756227"/>
                    <a:pt x="804688" y="775810"/>
                    <a:pt x="790249" y="790249"/>
                  </a:cubicBezTo>
                  <a:cubicBezTo>
                    <a:pt x="775810" y="804688"/>
                    <a:pt x="756227" y="812800"/>
                    <a:pt x="735807" y="812800"/>
                  </a:cubicBezTo>
                  <a:lnTo>
                    <a:pt x="76993" y="812800"/>
                  </a:lnTo>
                  <a:cubicBezTo>
                    <a:pt x="56573" y="812800"/>
                    <a:pt x="36990" y="804688"/>
                    <a:pt x="22551" y="790249"/>
                  </a:cubicBezTo>
                  <a:cubicBezTo>
                    <a:pt x="8112" y="775810"/>
                    <a:pt x="0" y="756227"/>
                    <a:pt x="0" y="735807"/>
                  </a:cubicBezTo>
                  <a:lnTo>
                    <a:pt x="0" y="76993"/>
                  </a:lnTo>
                  <a:cubicBezTo>
                    <a:pt x="0" y="56573"/>
                    <a:pt x="8112" y="36990"/>
                    <a:pt x="22551" y="22551"/>
                  </a:cubicBezTo>
                  <a:cubicBezTo>
                    <a:pt x="36990" y="8112"/>
                    <a:pt x="56573" y="0"/>
                    <a:pt x="76993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3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31159" tIns="31159" rIns="31159" bIns="31159" rtlCol="0" anchor="ctr"/>
            <a:lstStyle/>
            <a:p>
              <a:pPr algn="ctr">
                <a:lnSpc>
                  <a:spcPts val="1012"/>
                </a:lnSpc>
              </a:pP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0864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5546"/>
            <a:ext cx="10744200" cy="993288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MLA  - Manager Perspective on  Candidates</a:t>
            </a:r>
            <a:br>
              <a:rPr lang="en-US" i="1" dirty="0"/>
            </a:br>
            <a:r>
              <a:rPr lang="en-US" sz="2200" i="1" dirty="0"/>
              <a:t>Pre-Analytical Manager – Jonathan Smith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64144"/>
            <a:ext cx="10134600" cy="3607567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Prefer Prior Lab Experience</a:t>
            </a:r>
          </a:p>
          <a:p>
            <a:pPr lvl="1"/>
            <a:r>
              <a:rPr lang="en-US" sz="2600" dirty="0"/>
              <a:t>Current Staff Considerations</a:t>
            </a:r>
          </a:p>
          <a:p>
            <a:pPr lvl="2"/>
            <a:r>
              <a:rPr lang="en-US" sz="2200" dirty="0"/>
              <a:t>Specimen Processors</a:t>
            </a:r>
          </a:p>
          <a:p>
            <a:pPr lvl="2"/>
            <a:r>
              <a:rPr lang="en-US" sz="2200" dirty="0"/>
              <a:t>Phlebotomists</a:t>
            </a:r>
          </a:p>
          <a:p>
            <a:pPr lvl="2"/>
            <a:endParaRPr lang="en-US" dirty="0"/>
          </a:p>
          <a:p>
            <a:r>
              <a:rPr lang="en-US" sz="3000" dirty="0"/>
              <a:t>MLT and MLS Students</a:t>
            </a:r>
          </a:p>
          <a:p>
            <a:endParaRPr lang="en-US" dirty="0"/>
          </a:p>
          <a:p>
            <a:r>
              <a:rPr lang="en-US" sz="3000" dirty="0"/>
              <a:t>Positive Impacts to the Department</a:t>
            </a:r>
          </a:p>
          <a:p>
            <a:pPr lvl="1"/>
            <a:r>
              <a:rPr lang="en-US" dirty="0"/>
              <a:t>Support Growing Staffing Challenges</a:t>
            </a:r>
          </a:p>
          <a:p>
            <a:pPr lvl="1"/>
            <a:r>
              <a:rPr lang="en-US" dirty="0"/>
              <a:t>Address Large Workload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977" y="1518834"/>
            <a:ext cx="2423208" cy="2423208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91185" y="2570442"/>
            <a:ext cx="27674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50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       Increasing Student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442" y="1229930"/>
            <a:ext cx="11229348" cy="414178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Wingdings" charset="2"/>
              <a:buAutoNum type="arabicPeriod"/>
            </a:pPr>
            <a:r>
              <a:rPr lang="en-US" dirty="0"/>
              <a:t>Middle School and High School Connections – IGNITE, INSPIRE, STEAM and LAUNCH</a:t>
            </a:r>
          </a:p>
          <a:p>
            <a:pPr marL="514350" indent="-514350">
              <a:buFont typeface="Wingdings" charset="2"/>
              <a:buAutoNum type="arabicPeriod"/>
            </a:pPr>
            <a:r>
              <a:rPr lang="en-US" dirty="0"/>
              <a:t>Go to the Schools and Present about Clinical lab career &amp; Hands-on Activities</a:t>
            </a:r>
          </a:p>
          <a:p>
            <a:pPr marL="514350" indent="-514350">
              <a:buFont typeface="Wingdings" charset="2"/>
              <a:buAutoNum type="arabicPeriod"/>
            </a:pPr>
            <a:r>
              <a:rPr lang="en-US" dirty="0"/>
              <a:t>Create Flyers sharing Information about Lab Careers</a:t>
            </a:r>
          </a:p>
          <a:p>
            <a:pPr marL="514350" indent="-514350">
              <a:buFont typeface="Wingdings" charset="2"/>
              <a:buAutoNum type="arabicPeriod"/>
            </a:pPr>
            <a:r>
              <a:rPr lang="en-US" dirty="0"/>
              <a:t>School Field Trips – Lab Tours and Hands-on Activities, Experience the Laboratory</a:t>
            </a:r>
          </a:p>
          <a:p>
            <a:pPr marL="514350" indent="-514350">
              <a:buFont typeface="Wingdings" charset="2"/>
              <a:buAutoNum type="arabicPeriod"/>
            </a:pPr>
            <a:r>
              <a:rPr lang="en-US" dirty="0"/>
              <a:t>Open our doors to support MLT/MLS Local College Programs – Student Interns</a:t>
            </a:r>
          </a:p>
          <a:p>
            <a:pPr marL="514350" indent="-514350">
              <a:buAutoNum type="arabicPeriod"/>
            </a:pPr>
            <a:r>
              <a:rPr lang="en-US" dirty="0"/>
              <a:t>Reach Out through Social Media – Share Information and Videos</a:t>
            </a:r>
          </a:p>
          <a:p>
            <a:pPr marL="514350" indent="-514350">
              <a:buAutoNum type="arabicPeriod"/>
            </a:pPr>
            <a:r>
              <a:rPr lang="en-US" dirty="0"/>
              <a:t>HOSA – Future Health Professionals – Conference Booth, Be a Sponsor, Judge, Speaker &amp; Scholarship</a:t>
            </a:r>
          </a:p>
          <a:p>
            <a:pPr marL="514350" indent="-514350">
              <a:buAutoNum type="arabicPeriod"/>
            </a:pPr>
            <a:r>
              <a:rPr lang="en-US" dirty="0"/>
              <a:t>ASCLS Conference – Speaker and Exhibitor booth</a:t>
            </a:r>
          </a:p>
          <a:p>
            <a:pPr marL="514350" indent="-514350">
              <a:buAutoNum type="arabicPeriod"/>
            </a:pPr>
            <a:r>
              <a:rPr lang="en-US" dirty="0"/>
              <a:t>Support Lab Youth Apprenticeship Programs with State &amp; High Schools</a:t>
            </a:r>
          </a:p>
          <a:p>
            <a:pPr marL="514350" indent="-514350">
              <a:buAutoNum type="arabicPeriod"/>
            </a:pPr>
            <a:r>
              <a:rPr lang="en-US" dirty="0"/>
              <a:t>WSCA – School Counselor Conference, Counselors must know about Clinical Lab Careers</a:t>
            </a:r>
          </a:p>
          <a:p>
            <a:pPr marL="514350" indent="-514350">
              <a:buAutoNum type="arabicPeriod"/>
            </a:pPr>
            <a:r>
              <a:rPr lang="en-US" dirty="0"/>
              <a:t>WCLN – Wisconsin Clinical Laboratory Network - Speaker</a:t>
            </a:r>
          </a:p>
          <a:p>
            <a:pPr marL="514350" indent="-514350">
              <a:buAutoNum type="arabicPeriod"/>
            </a:pPr>
            <a:r>
              <a:rPr lang="en-US" dirty="0"/>
              <a:t>WSLH – Wisconsin State Laboratory of Hygiene – Communications Source Reach through State</a:t>
            </a:r>
          </a:p>
          <a:p>
            <a:pPr marL="514350" indent="-514350">
              <a:buAutoNum type="arabicPeriod"/>
            </a:pPr>
            <a:r>
              <a:rPr lang="en-US" dirty="0"/>
              <a:t>High Schools, Colleges and Local Job Fairs – Presenting Lab Career</a:t>
            </a:r>
          </a:p>
          <a:p>
            <a:pPr marL="514350" indent="-514350">
              <a:buAutoNum type="arabicPeriod"/>
            </a:pPr>
            <a:r>
              <a:rPr lang="en-US" dirty="0"/>
              <a:t>University/ Colleges Partnerships (Examples - MATC, UWM, Valparaiso) </a:t>
            </a:r>
          </a:p>
        </p:txBody>
      </p:sp>
    </p:spTree>
    <p:extLst>
      <p:ext uri="{BB962C8B-B14F-4D97-AF65-F5344CB8AC3E}">
        <p14:creationId xmlns:p14="http://schemas.microsoft.com/office/powerpoint/2010/main" val="3741873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i="1" dirty="0"/>
              <a:t>             Key Agenda Topics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2820"/>
            <a:ext cx="10515600" cy="372889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Attracting Quality Lab Members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Non-Certified Tech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Apprenticeship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Training Commitment and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MLA Program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Increasing Career Awareness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Partnership – WDL and MATC</a:t>
            </a:r>
          </a:p>
          <a:p>
            <a:pPr marL="514350" indent="-514350">
              <a:buFont typeface="+mj-lt"/>
              <a:buAutoNum type="arabicPeriod"/>
            </a:pPr>
            <a:endParaRPr lang="en-US" sz="3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173" y="1642820"/>
            <a:ext cx="2557220" cy="17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98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33394" y="959938"/>
            <a:ext cx="7935948" cy="944598"/>
            <a:chOff x="0" y="0"/>
            <a:chExt cx="7756665" cy="1035698"/>
          </a:xfrm>
        </p:grpSpPr>
        <p:sp>
          <p:nvSpPr>
            <p:cNvPr id="4" name="Freeform 4"/>
            <p:cNvSpPr/>
            <p:nvPr/>
          </p:nvSpPr>
          <p:spPr>
            <a:xfrm>
              <a:off x="2118" y="0"/>
              <a:ext cx="7752429" cy="1035698"/>
            </a:xfrm>
            <a:custGeom>
              <a:avLst/>
              <a:gdLst/>
              <a:ahLst/>
              <a:cxnLst/>
              <a:rect l="l" t="t" r="r" b="b"/>
              <a:pathLst>
                <a:path w="7752429" h="1035698">
                  <a:moveTo>
                    <a:pt x="215673" y="1035698"/>
                  </a:moveTo>
                  <a:lnTo>
                    <a:pt x="7536756" y="1035698"/>
                  </a:lnTo>
                  <a:cubicBezTo>
                    <a:pt x="7545233" y="1035698"/>
                    <a:pt x="7552525" y="1029698"/>
                    <a:pt x="7554156" y="1021380"/>
                  </a:cubicBezTo>
                  <a:lnTo>
                    <a:pt x="7751738" y="14318"/>
                  </a:lnTo>
                  <a:cubicBezTo>
                    <a:pt x="7752429" y="10796"/>
                    <a:pt x="7751508" y="7149"/>
                    <a:pt x="7749227" y="4378"/>
                  </a:cubicBezTo>
                  <a:cubicBezTo>
                    <a:pt x="7746946" y="1606"/>
                    <a:pt x="7743546" y="0"/>
                    <a:pt x="7739956" y="0"/>
                  </a:cubicBezTo>
                  <a:lnTo>
                    <a:pt x="12473" y="0"/>
                  </a:lnTo>
                  <a:cubicBezTo>
                    <a:pt x="8884" y="0"/>
                    <a:pt x="5483" y="1606"/>
                    <a:pt x="3202" y="4378"/>
                  </a:cubicBezTo>
                  <a:cubicBezTo>
                    <a:pt x="921" y="7149"/>
                    <a:pt x="0" y="10796"/>
                    <a:pt x="691" y="14318"/>
                  </a:cubicBezTo>
                  <a:lnTo>
                    <a:pt x="198273" y="1021380"/>
                  </a:lnTo>
                  <a:cubicBezTo>
                    <a:pt x="199905" y="1029698"/>
                    <a:pt x="207196" y="1035698"/>
                    <a:pt x="215673" y="1035698"/>
                  </a:cubicBezTo>
                  <a:close/>
                </a:path>
              </a:pathLst>
            </a:custGeom>
            <a:solidFill>
              <a:srgbClr val="C3A33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-28575"/>
              <a:ext cx="7502665" cy="10642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5085354" y="1976920"/>
            <a:ext cx="6652063" cy="4788619"/>
          </a:xfrm>
          <a:custGeom>
            <a:avLst/>
            <a:gdLst/>
            <a:ahLst/>
            <a:cxnLst/>
            <a:rect l="l" t="t" r="r" b="b"/>
            <a:pathLst>
              <a:path w="9978095" h="7182928">
                <a:moveTo>
                  <a:pt x="0" y="0"/>
                </a:moveTo>
                <a:lnTo>
                  <a:pt x="9978094" y="0"/>
                </a:lnTo>
                <a:lnTo>
                  <a:pt x="9978094" y="7182928"/>
                </a:lnTo>
                <a:lnTo>
                  <a:pt x="0" y="7182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764400" y="135271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969818" y="1104730"/>
            <a:ext cx="630767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5"/>
              </a:lnSpc>
            </a:pPr>
            <a:r>
              <a:rPr lang="en-US" sz="5060" b="1" spc="-126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Build Your Reputation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3030" y="2321612"/>
            <a:ext cx="5043354" cy="994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3554" lvl="1" indent="-276777">
              <a:lnSpc>
                <a:spcPts val="4051"/>
              </a:lnSpc>
              <a:buFont typeface="Arial"/>
              <a:buChar char="•"/>
            </a:pPr>
            <a:r>
              <a:rPr lang="en-US" sz="2563" spc="-49" dirty="0">
                <a:solidFill>
                  <a:srgbClr val="50033A"/>
                </a:solidFill>
                <a:latin typeface="Clear Sans"/>
                <a:ea typeface="Clear Sans"/>
                <a:cs typeface="Clear Sans"/>
                <a:sym typeface="Clear Sans"/>
              </a:rPr>
              <a:t>Create a Network</a:t>
            </a:r>
          </a:p>
          <a:p>
            <a:pPr marL="553554" lvl="1" indent="-276777">
              <a:lnSpc>
                <a:spcPts val="4051"/>
              </a:lnSpc>
              <a:buFont typeface="Arial"/>
              <a:buChar char="•"/>
            </a:pPr>
            <a:r>
              <a:rPr lang="en-US" sz="2563" spc="-49" dirty="0">
                <a:solidFill>
                  <a:srgbClr val="50033A"/>
                </a:solidFill>
                <a:latin typeface="Clear Sans"/>
                <a:ea typeface="Clear Sans"/>
                <a:cs typeface="Clear Sans"/>
                <a:sym typeface="Clear Sans"/>
              </a:rPr>
              <a:t>Student Engagement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495771" y="1029480"/>
            <a:ext cx="11241961" cy="5775557"/>
          </a:xfrm>
          <a:custGeom>
            <a:avLst/>
            <a:gdLst/>
            <a:ahLst/>
            <a:cxnLst/>
            <a:rect l="l" t="t" r="r" b="b"/>
            <a:pathLst>
              <a:path w="16862941" h="8663336">
                <a:moveTo>
                  <a:pt x="0" y="0"/>
                </a:moveTo>
                <a:lnTo>
                  <a:pt x="16862941" y="0"/>
                </a:lnTo>
                <a:lnTo>
                  <a:pt x="16862941" y="8663336"/>
                </a:lnTo>
                <a:lnTo>
                  <a:pt x="0" y="86633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8825692" y="125056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942308" y="2682350"/>
            <a:ext cx="2271553" cy="929065"/>
          </a:xfrm>
          <a:custGeom>
            <a:avLst/>
            <a:gdLst/>
            <a:ahLst/>
            <a:cxnLst/>
            <a:rect l="l" t="t" r="r" b="b"/>
            <a:pathLst>
              <a:path w="3407330" h="1393598">
                <a:moveTo>
                  <a:pt x="0" y="0"/>
                </a:moveTo>
                <a:lnTo>
                  <a:pt x="3407330" y="0"/>
                </a:lnTo>
                <a:lnTo>
                  <a:pt x="3407330" y="1393598"/>
                </a:lnTo>
                <a:lnTo>
                  <a:pt x="0" y="1393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555886" y="5897024"/>
            <a:ext cx="3115210" cy="550354"/>
          </a:xfrm>
          <a:custGeom>
            <a:avLst/>
            <a:gdLst/>
            <a:ahLst/>
            <a:cxnLst/>
            <a:rect l="l" t="t" r="r" b="b"/>
            <a:pathLst>
              <a:path w="4672815" h="825531">
                <a:moveTo>
                  <a:pt x="0" y="0"/>
                </a:moveTo>
                <a:lnTo>
                  <a:pt x="4672814" y="0"/>
                </a:lnTo>
                <a:lnTo>
                  <a:pt x="4672814" y="825530"/>
                </a:lnTo>
                <a:lnTo>
                  <a:pt x="0" y="82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650159" y="5945544"/>
            <a:ext cx="3013483" cy="657930"/>
          </a:xfrm>
          <a:custGeom>
            <a:avLst/>
            <a:gdLst/>
            <a:ahLst/>
            <a:cxnLst/>
            <a:rect l="l" t="t" r="r" b="b"/>
            <a:pathLst>
              <a:path w="4520225" h="986895">
                <a:moveTo>
                  <a:pt x="0" y="0"/>
                </a:moveTo>
                <a:lnTo>
                  <a:pt x="4520225" y="0"/>
                </a:lnTo>
                <a:lnTo>
                  <a:pt x="4520225" y="986895"/>
                </a:lnTo>
                <a:lnTo>
                  <a:pt x="0" y="9868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8787053" y="1136871"/>
            <a:ext cx="2680508" cy="705975"/>
          </a:xfrm>
          <a:custGeom>
            <a:avLst/>
            <a:gdLst/>
            <a:ahLst/>
            <a:cxnLst/>
            <a:rect l="l" t="t" r="r" b="b"/>
            <a:pathLst>
              <a:path w="4020762" h="1058962">
                <a:moveTo>
                  <a:pt x="0" y="0"/>
                </a:moveTo>
                <a:lnTo>
                  <a:pt x="4020762" y="0"/>
                </a:lnTo>
                <a:lnTo>
                  <a:pt x="4020762" y="1058962"/>
                </a:lnTo>
                <a:lnTo>
                  <a:pt x="0" y="10589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18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643454" y="1237320"/>
            <a:ext cx="2869263" cy="605526"/>
          </a:xfrm>
          <a:custGeom>
            <a:avLst/>
            <a:gdLst/>
            <a:ahLst/>
            <a:cxnLst/>
            <a:rect l="l" t="t" r="r" b="b"/>
            <a:pathLst>
              <a:path w="4303895" h="908289">
                <a:moveTo>
                  <a:pt x="0" y="0"/>
                </a:moveTo>
                <a:lnTo>
                  <a:pt x="4303895" y="0"/>
                </a:lnTo>
                <a:lnTo>
                  <a:pt x="4303895" y="908289"/>
                </a:lnTo>
                <a:lnTo>
                  <a:pt x="0" y="908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4342864" y="2783556"/>
            <a:ext cx="3648513" cy="225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2297" b="1" spc="-43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Annual Meetings</a:t>
            </a:r>
          </a:p>
          <a:p>
            <a:pPr algn="ctr">
              <a:lnSpc>
                <a:spcPts val="3630"/>
              </a:lnSpc>
            </a:pPr>
            <a:r>
              <a:rPr lang="en-US" sz="2297" b="1" spc="-43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Committees</a:t>
            </a:r>
          </a:p>
          <a:p>
            <a:pPr algn="ctr">
              <a:lnSpc>
                <a:spcPts val="3630"/>
              </a:lnSpc>
            </a:pPr>
            <a:r>
              <a:rPr lang="en-US" sz="2297" b="1" spc="-43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Education Boards</a:t>
            </a:r>
          </a:p>
          <a:p>
            <a:pPr algn="ctr">
              <a:lnSpc>
                <a:spcPts val="3630"/>
              </a:lnSpc>
            </a:pPr>
            <a:r>
              <a:rPr lang="en-US" sz="2297" b="1" spc="-43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National Committees</a:t>
            </a:r>
          </a:p>
          <a:p>
            <a:pPr algn="ctr">
              <a:lnSpc>
                <a:spcPts val="3630"/>
              </a:lnSpc>
            </a:pPr>
            <a:r>
              <a:rPr lang="en-US" sz="2297" b="1" spc="-43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Social Media</a:t>
            </a:r>
          </a:p>
        </p:txBody>
      </p:sp>
      <p:sp>
        <p:nvSpPr>
          <p:cNvPr id="11" name="Freeform 11"/>
          <p:cNvSpPr/>
          <p:nvPr/>
        </p:nvSpPr>
        <p:spPr>
          <a:xfrm>
            <a:off x="9455552" y="2643044"/>
            <a:ext cx="1679461" cy="1007677"/>
          </a:xfrm>
          <a:custGeom>
            <a:avLst/>
            <a:gdLst/>
            <a:ahLst/>
            <a:cxnLst/>
            <a:rect l="l" t="t" r="r" b="b"/>
            <a:pathLst>
              <a:path w="2519192" h="1511515">
                <a:moveTo>
                  <a:pt x="0" y="0"/>
                </a:moveTo>
                <a:lnTo>
                  <a:pt x="2519191" y="0"/>
                </a:lnTo>
                <a:lnTo>
                  <a:pt x="2519191" y="1511515"/>
                </a:lnTo>
                <a:lnTo>
                  <a:pt x="0" y="15115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134989" y="4254963"/>
            <a:ext cx="1957003" cy="1012715"/>
          </a:xfrm>
          <a:custGeom>
            <a:avLst/>
            <a:gdLst/>
            <a:ahLst/>
            <a:cxnLst/>
            <a:rect l="l" t="t" r="r" b="b"/>
            <a:pathLst>
              <a:path w="2935504" h="1519072">
                <a:moveTo>
                  <a:pt x="0" y="0"/>
                </a:moveTo>
                <a:lnTo>
                  <a:pt x="2935504" y="0"/>
                </a:lnTo>
                <a:lnTo>
                  <a:pt x="2935504" y="1519072"/>
                </a:lnTo>
                <a:lnTo>
                  <a:pt x="0" y="15190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9694022" y="4004014"/>
            <a:ext cx="1284188" cy="1349485"/>
          </a:xfrm>
          <a:custGeom>
            <a:avLst/>
            <a:gdLst/>
            <a:ahLst/>
            <a:cxnLst/>
            <a:rect l="l" t="t" r="r" b="b"/>
            <a:pathLst>
              <a:path w="1926282" h="2024228">
                <a:moveTo>
                  <a:pt x="0" y="0"/>
                </a:moveTo>
                <a:lnTo>
                  <a:pt x="1926281" y="0"/>
                </a:lnTo>
                <a:lnTo>
                  <a:pt x="1926281" y="2024228"/>
                </a:lnTo>
                <a:lnTo>
                  <a:pt x="0" y="20242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3783664" y="653278"/>
            <a:ext cx="4866495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6"/>
              </a:lnSpc>
            </a:pPr>
            <a:r>
              <a:rPr lang="en-US" sz="5062" b="1" spc="-126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Create a Network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270847" y="1225404"/>
            <a:ext cx="7231681" cy="944598"/>
            <a:chOff x="0" y="0"/>
            <a:chExt cx="8529504" cy="1035698"/>
          </a:xfrm>
        </p:grpSpPr>
        <p:sp>
          <p:nvSpPr>
            <p:cNvPr id="4" name="Freeform 4"/>
            <p:cNvSpPr/>
            <p:nvPr/>
          </p:nvSpPr>
          <p:spPr>
            <a:xfrm>
              <a:off x="1926" y="0"/>
              <a:ext cx="8525652" cy="1035698"/>
            </a:xfrm>
            <a:custGeom>
              <a:avLst/>
              <a:gdLst/>
              <a:ahLst/>
              <a:cxnLst/>
              <a:rect l="l" t="t" r="r" b="b"/>
              <a:pathLst>
                <a:path w="8525652" h="1035698">
                  <a:moveTo>
                    <a:pt x="214543" y="1035698"/>
                  </a:moveTo>
                  <a:lnTo>
                    <a:pt x="8311108" y="1035698"/>
                  </a:lnTo>
                  <a:cubicBezTo>
                    <a:pt x="8318818" y="1035698"/>
                    <a:pt x="8325449" y="1030242"/>
                    <a:pt x="8326933" y="1022677"/>
                  </a:cubicBezTo>
                  <a:lnTo>
                    <a:pt x="8525023" y="13021"/>
                  </a:lnTo>
                  <a:cubicBezTo>
                    <a:pt x="8525652" y="9818"/>
                    <a:pt x="8524814" y="6502"/>
                    <a:pt x="8522740" y="3981"/>
                  </a:cubicBezTo>
                  <a:cubicBezTo>
                    <a:pt x="8520666" y="1460"/>
                    <a:pt x="8517573" y="0"/>
                    <a:pt x="8514308" y="0"/>
                  </a:cubicBezTo>
                  <a:lnTo>
                    <a:pt x="11343" y="0"/>
                  </a:lnTo>
                  <a:cubicBezTo>
                    <a:pt x="8079" y="0"/>
                    <a:pt x="4986" y="1460"/>
                    <a:pt x="2912" y="3981"/>
                  </a:cubicBezTo>
                  <a:cubicBezTo>
                    <a:pt x="838" y="6502"/>
                    <a:pt x="0" y="9818"/>
                    <a:pt x="629" y="13021"/>
                  </a:cubicBezTo>
                  <a:lnTo>
                    <a:pt x="198719" y="1022677"/>
                  </a:lnTo>
                  <a:cubicBezTo>
                    <a:pt x="200203" y="1030242"/>
                    <a:pt x="206834" y="1035698"/>
                    <a:pt x="214543" y="1035698"/>
                  </a:cubicBezTo>
                  <a:close/>
                </a:path>
              </a:pathLst>
            </a:custGeom>
            <a:solidFill>
              <a:srgbClr val="C3A33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-28575"/>
              <a:ext cx="8275504" cy="10642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8764400" y="135271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2178632" y="2315402"/>
            <a:ext cx="4447684" cy="4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2"/>
              </a:lnSpc>
            </a:pPr>
            <a:r>
              <a:rPr lang="en-US" sz="2697" b="1" spc="-51">
                <a:solidFill>
                  <a:srgbClr val="50033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Job Shadow Opportunities</a:t>
            </a:r>
          </a:p>
        </p:txBody>
      </p:sp>
      <p:sp>
        <p:nvSpPr>
          <p:cNvPr id="8" name="Freeform 8"/>
          <p:cNvSpPr/>
          <p:nvPr/>
        </p:nvSpPr>
        <p:spPr>
          <a:xfrm>
            <a:off x="813274" y="2615425"/>
            <a:ext cx="2333857" cy="2328022"/>
          </a:xfrm>
          <a:custGeom>
            <a:avLst/>
            <a:gdLst/>
            <a:ahLst/>
            <a:cxnLst/>
            <a:rect l="l" t="t" r="r" b="b"/>
            <a:pathLst>
              <a:path w="3500785" h="3492033">
                <a:moveTo>
                  <a:pt x="0" y="0"/>
                </a:moveTo>
                <a:lnTo>
                  <a:pt x="3500784" y="0"/>
                </a:lnTo>
                <a:lnTo>
                  <a:pt x="3500784" y="3492032"/>
                </a:lnTo>
                <a:lnTo>
                  <a:pt x="0" y="34920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3795252" y="3594419"/>
            <a:ext cx="2144020" cy="1983219"/>
          </a:xfrm>
          <a:custGeom>
            <a:avLst/>
            <a:gdLst/>
            <a:ahLst/>
            <a:cxnLst/>
            <a:rect l="l" t="t" r="r" b="b"/>
            <a:pathLst>
              <a:path w="3216030" h="2974828">
                <a:moveTo>
                  <a:pt x="0" y="0"/>
                </a:moveTo>
                <a:lnTo>
                  <a:pt x="3216030" y="0"/>
                </a:lnTo>
                <a:lnTo>
                  <a:pt x="3216030" y="2974827"/>
                </a:lnTo>
                <a:lnTo>
                  <a:pt x="0" y="29748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6251888" y="4925582"/>
            <a:ext cx="2705470" cy="1602991"/>
          </a:xfrm>
          <a:custGeom>
            <a:avLst/>
            <a:gdLst/>
            <a:ahLst/>
            <a:cxnLst/>
            <a:rect l="l" t="t" r="r" b="b"/>
            <a:pathLst>
              <a:path w="4058205" h="2404487">
                <a:moveTo>
                  <a:pt x="0" y="0"/>
                </a:moveTo>
                <a:lnTo>
                  <a:pt x="4058205" y="0"/>
                </a:lnTo>
                <a:lnTo>
                  <a:pt x="4058205" y="2404487"/>
                </a:lnTo>
                <a:lnTo>
                  <a:pt x="0" y="24044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600364" y="1370196"/>
            <a:ext cx="6719293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5"/>
              </a:lnSpc>
            </a:pPr>
            <a:r>
              <a:rPr lang="en-US" sz="5060" b="1" spc="-126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Promote the Profession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78687" y="3333750"/>
            <a:ext cx="2325937" cy="4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2"/>
              </a:lnSpc>
            </a:pPr>
            <a:r>
              <a:rPr lang="en-US" sz="2697" b="1" spc="-51">
                <a:solidFill>
                  <a:srgbClr val="50033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Student Tours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97019" y="4532953"/>
            <a:ext cx="3495986" cy="1043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</a:pPr>
            <a:r>
              <a:rPr lang="en-US" sz="2697" b="1" spc="-51">
                <a:solidFill>
                  <a:srgbClr val="50033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Career Day Events and Presentations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862418" y="952160"/>
            <a:ext cx="10036277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666" b="1" spc="-141">
                <a:solidFill>
                  <a:srgbClr val="000002"/>
                </a:solidFill>
                <a:latin typeface="Barlow Bold"/>
                <a:ea typeface="Barlow Bold"/>
                <a:cs typeface="Barlow Bold"/>
                <a:sym typeface="Barlow Bold"/>
              </a:rPr>
              <a:t>Job Shadows</a:t>
            </a:r>
          </a:p>
        </p:txBody>
      </p:sp>
      <p:sp>
        <p:nvSpPr>
          <p:cNvPr id="4" name="Freeform 4"/>
          <p:cNvSpPr/>
          <p:nvPr/>
        </p:nvSpPr>
        <p:spPr>
          <a:xfrm>
            <a:off x="8825692" y="125056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902110" y="1849498"/>
            <a:ext cx="10929672" cy="68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18"/>
              </a:lnSpc>
            </a:pPr>
            <a:r>
              <a:rPr lang="en-US" sz="2013" b="1" dirty="0">
                <a:solidFill>
                  <a:srgbClr val="66244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We offer job shadow opportunities to students (high school or college) and college/university graduates who are looking to know more about the clinical laboratory.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0424" y="2613127"/>
            <a:ext cx="9914317" cy="3778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One-on-one shadowing with a staff member 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May request to observe several different departments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Job Shadow Requests for 2024-2025</a:t>
            </a:r>
          </a:p>
          <a:p>
            <a:pPr marL="840545" lvl="2" indent="-280182">
              <a:lnSpc>
                <a:spcPts val="2725"/>
              </a:lnSpc>
              <a:buFont typeface="Arial"/>
              <a:buChar char="⚬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Clinical Pathology - Blood Bank, Chemistry, Hematology, and Microbiology</a:t>
            </a:r>
          </a:p>
          <a:p>
            <a:pPr marL="1260818" lvl="3" indent="-315204">
              <a:lnSpc>
                <a:spcPts val="2725"/>
              </a:lnSpc>
              <a:buFont typeface="Arial"/>
              <a:buChar char="￭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2022 - 2</a:t>
            </a:r>
          </a:p>
          <a:p>
            <a:pPr marL="1260818" lvl="3" indent="-315204">
              <a:lnSpc>
                <a:spcPts val="2725"/>
              </a:lnSpc>
              <a:buFont typeface="Arial"/>
              <a:buChar char="￭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2023 - 3</a:t>
            </a:r>
          </a:p>
          <a:p>
            <a:pPr marL="1260818" lvl="3" indent="-315204">
              <a:lnSpc>
                <a:spcPts val="2725"/>
              </a:lnSpc>
              <a:buFont typeface="Arial"/>
              <a:buChar char="￭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2024 - 9 </a:t>
            </a:r>
          </a:p>
          <a:p>
            <a:pPr marL="1260818" lvl="3" indent="-315204">
              <a:lnSpc>
                <a:spcPts val="2725"/>
              </a:lnSpc>
              <a:buFont typeface="Arial"/>
              <a:buChar char="￭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2025 - 8 </a:t>
            </a:r>
          </a:p>
          <a:p>
            <a:pPr marL="840545" lvl="2" indent="-280182">
              <a:lnSpc>
                <a:spcPts val="2725"/>
              </a:lnSpc>
              <a:buFont typeface="Arial"/>
              <a:buChar char="⚬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Anatomic Pathology - Histology or Pathology Assistant</a:t>
            </a:r>
          </a:p>
          <a:p>
            <a:pPr marL="1260818" lvl="3" indent="-315204">
              <a:lnSpc>
                <a:spcPts val="2725"/>
              </a:lnSpc>
              <a:buFont typeface="Arial"/>
              <a:buChar char="￭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2024 - 3 </a:t>
            </a:r>
          </a:p>
          <a:p>
            <a:pPr marL="1260818" lvl="3" indent="-315204">
              <a:lnSpc>
                <a:spcPts val="2725"/>
              </a:lnSpc>
              <a:buFont typeface="Arial"/>
              <a:buChar char="￭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2025 - 2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862418" y="952160"/>
            <a:ext cx="10036277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666" b="1" spc="-141">
                <a:solidFill>
                  <a:srgbClr val="000002"/>
                </a:solidFill>
                <a:latin typeface="Barlow Bold"/>
                <a:ea typeface="Barlow Bold"/>
                <a:cs typeface="Barlow Bold"/>
                <a:sym typeface="Barlow Bold"/>
              </a:rPr>
              <a:t>Student Tours and Activities</a:t>
            </a:r>
          </a:p>
        </p:txBody>
      </p:sp>
      <p:sp>
        <p:nvSpPr>
          <p:cNvPr id="4" name="Freeform 4"/>
          <p:cNvSpPr/>
          <p:nvPr/>
        </p:nvSpPr>
        <p:spPr>
          <a:xfrm>
            <a:off x="8825692" y="125056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685801" y="1890083"/>
            <a:ext cx="10672631" cy="68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8"/>
              </a:lnSpc>
            </a:pPr>
            <a:r>
              <a:rPr lang="en-US" sz="2013" b="1">
                <a:solidFill>
                  <a:srgbClr val="66244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MCW’s Ignite program brings in students from local middle and high schools to gain exposure to healthcare staff members in various roles within the health system.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77148" y="2791927"/>
            <a:ext cx="8006817" cy="274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Career panel question and answer sessions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Hands on activities</a:t>
            </a:r>
          </a:p>
          <a:p>
            <a:pPr marL="840545" lvl="2" indent="-280182">
              <a:lnSpc>
                <a:spcPts val="2725"/>
              </a:lnSpc>
              <a:buFont typeface="Arial"/>
              <a:buChar char="⚬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Student Lab Tours</a:t>
            </a:r>
          </a:p>
          <a:p>
            <a:pPr marL="1260818" lvl="3" indent="-315204">
              <a:lnSpc>
                <a:spcPts val="2725"/>
              </a:lnSpc>
              <a:buFont typeface="Arial"/>
              <a:buChar char="￭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2024 - 9 panel invites</a:t>
            </a:r>
          </a:p>
          <a:p>
            <a:pPr marL="1260818" lvl="3" indent="-315204">
              <a:lnSpc>
                <a:spcPts val="2725"/>
              </a:lnSpc>
              <a:buFont typeface="Arial"/>
              <a:buChar char="￭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2025 - 6 panel invites</a:t>
            </a:r>
          </a:p>
          <a:p>
            <a:pPr marL="1260818" lvl="3" indent="-315204">
              <a:lnSpc>
                <a:spcPts val="2725"/>
              </a:lnSpc>
              <a:buFont typeface="Arial"/>
              <a:buChar char="￭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2025 – 1 panel invite</a:t>
            </a:r>
          </a:p>
          <a:p>
            <a:pPr marL="1260818" lvl="3" indent="-315204">
              <a:lnSpc>
                <a:spcPts val="2725"/>
              </a:lnSpc>
              <a:buFont typeface="Arial"/>
              <a:buChar char="￭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2026 – 2 panels with potential for 5 more this year</a:t>
            </a:r>
          </a:p>
          <a:p>
            <a:pPr marL="840545" lvl="2" indent="-280182">
              <a:lnSpc>
                <a:spcPts val="2725"/>
              </a:lnSpc>
              <a:buFont typeface="Arial"/>
              <a:buChar char="⚬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Junior Achievement Participation in 2025: 1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24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862418" y="1124349"/>
            <a:ext cx="10807966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666" b="1" spc="-141" dirty="0">
                <a:solidFill>
                  <a:srgbClr val="000002"/>
                </a:solidFill>
                <a:latin typeface="Barlow Bold"/>
                <a:ea typeface="Barlow Bold"/>
                <a:cs typeface="Barlow Bold"/>
                <a:sym typeface="Barlow Bold"/>
              </a:rPr>
              <a:t>Career Day Events/Presentations</a:t>
            </a:r>
          </a:p>
        </p:txBody>
      </p:sp>
      <p:sp>
        <p:nvSpPr>
          <p:cNvPr id="4" name="Freeform 4"/>
          <p:cNvSpPr/>
          <p:nvPr/>
        </p:nvSpPr>
        <p:spPr>
          <a:xfrm>
            <a:off x="8825692" y="125056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2445903" y="2057778"/>
            <a:ext cx="7517709" cy="68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8"/>
              </a:lnSpc>
            </a:pPr>
            <a:r>
              <a:rPr lang="en-US" sz="2013" b="1">
                <a:solidFill>
                  <a:srgbClr val="66244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WDL participates in local Career Day Activities and Events that take place at local high school or middle schools.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5863" y="3015723"/>
            <a:ext cx="4780720" cy="2749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Greenfield High School Hands-on-Healthcare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Milwaukee Academy of Science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STEAM Milwaukee – 5 events reaching ~200 middle school students 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Waukesha County Business Alliance – Health Care Expo, over 1000 students registered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6C0F2D5-A3AB-8FEC-119E-4566F908D78C}"/>
              </a:ext>
            </a:extLst>
          </p:cNvPr>
          <p:cNvSpPr txBox="1"/>
          <p:nvPr/>
        </p:nvSpPr>
        <p:spPr>
          <a:xfrm>
            <a:off x="6204757" y="3015723"/>
            <a:ext cx="4780720" cy="171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Waukesha North High School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Wisconsin Lutheran High School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Nicolet High School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Carmen Schools of Science &amp; Technology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endParaRPr lang="en-US" sz="1946" b="1" dirty="0">
              <a:solidFill>
                <a:srgbClr val="00000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759A1B7-414C-C4AA-2DC7-400BFCD96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2365DF-BB51-109F-DF78-A11A1EA97179}"/>
              </a:ext>
            </a:extLst>
          </p:cNvPr>
          <p:cNvSpPr/>
          <p:nvPr/>
        </p:nvSpPr>
        <p:spPr>
          <a:xfrm>
            <a:off x="0" y="1524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42A1F51-4B1F-7377-8828-E8903CCE959A}"/>
              </a:ext>
            </a:extLst>
          </p:cNvPr>
          <p:cNvSpPr txBox="1"/>
          <p:nvPr/>
        </p:nvSpPr>
        <p:spPr>
          <a:xfrm>
            <a:off x="862418" y="1124349"/>
            <a:ext cx="10807966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666" b="1" spc="-141" dirty="0">
                <a:solidFill>
                  <a:srgbClr val="000002"/>
                </a:solidFill>
                <a:latin typeface="Barlow Bold"/>
                <a:ea typeface="Barlow Bold"/>
                <a:cs typeface="Barlow Bold"/>
                <a:sym typeface="Barlow Bold"/>
              </a:rPr>
              <a:t>Exhibit at Conferences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9F8FA0A-D52F-7881-21CD-5246F6C8CC5A}"/>
              </a:ext>
            </a:extLst>
          </p:cNvPr>
          <p:cNvSpPr/>
          <p:nvPr/>
        </p:nvSpPr>
        <p:spPr>
          <a:xfrm>
            <a:off x="8825692" y="125056"/>
            <a:ext cx="3294205" cy="942143"/>
          </a:xfrm>
          <a:custGeom>
            <a:avLst/>
            <a:gdLst/>
            <a:ahLst/>
            <a:cxnLst/>
            <a:rect l="l" t="t" r="r" b="b"/>
            <a:pathLst>
              <a:path w="4941307" h="1413214">
                <a:moveTo>
                  <a:pt x="0" y="0"/>
                </a:moveTo>
                <a:lnTo>
                  <a:pt x="4941307" y="0"/>
                </a:lnTo>
                <a:lnTo>
                  <a:pt x="4941307" y="1413214"/>
                </a:lnTo>
                <a:lnTo>
                  <a:pt x="0" y="1413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6745B5-E625-0FB4-E196-8DF9A03F93BB}"/>
              </a:ext>
            </a:extLst>
          </p:cNvPr>
          <p:cNvSpPr txBox="1"/>
          <p:nvPr/>
        </p:nvSpPr>
        <p:spPr>
          <a:xfrm>
            <a:off x="2445903" y="2057778"/>
            <a:ext cx="7517709" cy="696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8"/>
              </a:lnSpc>
            </a:pPr>
            <a:r>
              <a:rPr lang="en-US" sz="2013" b="1" dirty="0">
                <a:solidFill>
                  <a:srgbClr val="66244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WDL participates in Wisconsin-area conferences for guidance school counselors, teachers, and students. 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91F2076-3CF4-4B49-B606-3D3ADC2786D7}"/>
              </a:ext>
            </a:extLst>
          </p:cNvPr>
          <p:cNvSpPr txBox="1"/>
          <p:nvPr/>
        </p:nvSpPr>
        <p:spPr>
          <a:xfrm>
            <a:off x="3176764" y="2943825"/>
            <a:ext cx="6188177" cy="671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Wisconsin School Counselor Association</a:t>
            </a:r>
          </a:p>
          <a:p>
            <a:pPr marL="420272" lvl="1" indent="-210137">
              <a:lnSpc>
                <a:spcPts val="2725"/>
              </a:lnSpc>
              <a:buFont typeface="Arial"/>
              <a:buChar char="•"/>
            </a:pPr>
            <a:r>
              <a:rPr lang="en-US" sz="1946" b="1" dirty="0">
                <a:solidFill>
                  <a:srgbClr val="00000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HOSA-WI State Leadership Conference</a:t>
            </a:r>
          </a:p>
        </p:txBody>
      </p:sp>
    </p:spTree>
    <p:extLst>
      <p:ext uri="{BB962C8B-B14F-4D97-AF65-F5344CB8AC3E}">
        <p14:creationId xmlns:p14="http://schemas.microsoft.com/office/powerpoint/2010/main" val="2725108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"/>
            <a:ext cx="11813628" cy="6749704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4133452" y="2406846"/>
            <a:ext cx="3943162" cy="3430181"/>
            <a:chOff x="0" y="0"/>
            <a:chExt cx="4346359" cy="3780925"/>
          </a:xfrm>
        </p:grpSpPr>
        <p:sp>
          <p:nvSpPr>
            <p:cNvPr id="4" name="Freeform 4"/>
            <p:cNvSpPr/>
            <p:nvPr/>
          </p:nvSpPr>
          <p:spPr>
            <a:xfrm>
              <a:off x="-15494" y="0"/>
              <a:ext cx="4361815" cy="3780963"/>
            </a:xfrm>
            <a:custGeom>
              <a:avLst/>
              <a:gdLst/>
              <a:ahLst/>
              <a:cxnLst/>
              <a:rect l="l" t="t" r="r" b="b"/>
              <a:pathLst>
                <a:path w="4361815" h="3780963">
                  <a:moveTo>
                    <a:pt x="1275207" y="0"/>
                  </a:moveTo>
                  <a:cubicBezTo>
                    <a:pt x="1151509" y="0"/>
                    <a:pt x="1037336" y="64616"/>
                    <a:pt x="975487" y="169694"/>
                  </a:cubicBezTo>
                  <a:lnTo>
                    <a:pt x="61849" y="1720849"/>
                  </a:lnTo>
                  <a:cubicBezTo>
                    <a:pt x="0" y="1825803"/>
                    <a:pt x="0" y="1955159"/>
                    <a:pt x="61849" y="2060113"/>
                  </a:cubicBezTo>
                  <a:lnTo>
                    <a:pt x="975360" y="3611268"/>
                  </a:lnTo>
                  <a:cubicBezTo>
                    <a:pt x="1036701" y="3715350"/>
                    <a:pt x="1149477" y="3779841"/>
                    <a:pt x="1271905" y="3780963"/>
                  </a:cubicBezTo>
                  <a:lnTo>
                    <a:pt x="3105404" y="3780963"/>
                  </a:lnTo>
                  <a:cubicBezTo>
                    <a:pt x="3227832" y="3779841"/>
                    <a:pt x="3340608" y="3715350"/>
                    <a:pt x="3401949" y="3611268"/>
                  </a:cubicBezTo>
                  <a:lnTo>
                    <a:pt x="4315460" y="2060113"/>
                  </a:lnTo>
                  <a:cubicBezTo>
                    <a:pt x="4345940" y="2008445"/>
                    <a:pt x="4361307" y="1950926"/>
                    <a:pt x="4361815" y="1893158"/>
                  </a:cubicBezTo>
                  <a:lnTo>
                    <a:pt x="4361815" y="1887680"/>
                  </a:lnTo>
                  <a:cubicBezTo>
                    <a:pt x="4361307" y="1830036"/>
                    <a:pt x="4345940" y="1772392"/>
                    <a:pt x="4315460" y="1720724"/>
                  </a:cubicBezTo>
                  <a:lnTo>
                    <a:pt x="3401949" y="169694"/>
                  </a:lnTo>
                  <a:cubicBezTo>
                    <a:pt x="3340100" y="64616"/>
                    <a:pt x="3225927" y="0"/>
                    <a:pt x="3102229" y="0"/>
                  </a:cubicBezTo>
                  <a:close/>
                </a:path>
              </a:pathLst>
            </a:custGeom>
            <a:solidFill>
              <a:srgbClr val="65214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69971" y="2599624"/>
            <a:ext cx="3470125" cy="3037590"/>
            <a:chOff x="0" y="0"/>
            <a:chExt cx="3946015" cy="3454163"/>
          </a:xfrm>
        </p:grpSpPr>
        <p:sp>
          <p:nvSpPr>
            <p:cNvPr id="6" name="Freeform 6"/>
            <p:cNvSpPr/>
            <p:nvPr/>
          </p:nvSpPr>
          <p:spPr>
            <a:xfrm>
              <a:off x="-15494" y="0"/>
              <a:ext cx="3961475" cy="3454201"/>
            </a:xfrm>
            <a:custGeom>
              <a:avLst/>
              <a:gdLst/>
              <a:ahLst/>
              <a:cxnLst/>
              <a:rect l="l" t="t" r="r" b="b"/>
              <a:pathLst>
                <a:path w="3961475" h="3454201">
                  <a:moveTo>
                    <a:pt x="1159175" y="0"/>
                  </a:moveTo>
                  <a:cubicBezTo>
                    <a:pt x="1046871" y="0"/>
                    <a:pt x="943214" y="59032"/>
                    <a:pt x="887062" y="155029"/>
                  </a:cubicBezTo>
                  <a:lnTo>
                    <a:pt x="57579" y="1572126"/>
                  </a:lnTo>
                  <a:cubicBezTo>
                    <a:pt x="0" y="1668010"/>
                    <a:pt x="0" y="1786187"/>
                    <a:pt x="57579" y="1882070"/>
                  </a:cubicBezTo>
                  <a:lnTo>
                    <a:pt x="886947" y="3299168"/>
                  </a:lnTo>
                  <a:cubicBezTo>
                    <a:pt x="942638" y="3394255"/>
                    <a:pt x="1045026" y="3453173"/>
                    <a:pt x="1156177" y="3454201"/>
                  </a:cubicBezTo>
                  <a:lnTo>
                    <a:pt x="2820792" y="3454201"/>
                  </a:lnTo>
                  <a:cubicBezTo>
                    <a:pt x="2931943" y="3453173"/>
                    <a:pt x="3034331" y="3394255"/>
                    <a:pt x="3090022" y="3299168"/>
                  </a:cubicBezTo>
                  <a:lnTo>
                    <a:pt x="3919390" y="1882070"/>
                  </a:lnTo>
                  <a:cubicBezTo>
                    <a:pt x="3947062" y="1834868"/>
                    <a:pt x="3961014" y="1782320"/>
                    <a:pt x="3961475" y="1729544"/>
                  </a:cubicBezTo>
                  <a:lnTo>
                    <a:pt x="3961475" y="1724539"/>
                  </a:lnTo>
                  <a:cubicBezTo>
                    <a:pt x="3961014" y="1671877"/>
                    <a:pt x="3947062" y="1619215"/>
                    <a:pt x="3919390" y="1572013"/>
                  </a:cubicBezTo>
                  <a:lnTo>
                    <a:pt x="3090022" y="155029"/>
                  </a:lnTo>
                  <a:cubicBezTo>
                    <a:pt x="3033870" y="59032"/>
                    <a:pt x="2930214" y="0"/>
                    <a:pt x="2817910" y="0"/>
                  </a:cubicBezTo>
                  <a:close/>
                </a:path>
              </a:pathLst>
            </a:custGeom>
            <a:blipFill>
              <a:blip r:embed="rId3"/>
              <a:stretch>
                <a:fillRect l="-4302" t="-67358" r="-6011" b="-10592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25938" y="1149635"/>
            <a:ext cx="6629689" cy="121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 u="sng">
                <a:solidFill>
                  <a:srgbClr val="AC1E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*Check out the WDL Education Collaborative*</a:t>
            </a:r>
          </a:p>
          <a:p>
            <a:pPr algn="ctr">
              <a:lnSpc>
                <a:spcPts val="2333"/>
              </a:lnSpc>
            </a:pPr>
            <a:r>
              <a:rPr lang="en-US" sz="166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A National Lab Network created to share alternative staffing and education solutions to meet the growing challenges associated with addressing staffing shortages in the clinical laboratory.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782774" y="4126888"/>
            <a:ext cx="2347049" cy="2731112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15241"/>
              <a:ext cx="698500" cy="782317"/>
            </a:xfrm>
            <a:custGeom>
              <a:avLst/>
              <a:gdLst/>
              <a:ahLst/>
              <a:cxnLst/>
              <a:rect l="l" t="t" r="r" b="b"/>
              <a:pathLst>
                <a:path w="698500" h="782317">
                  <a:moveTo>
                    <a:pt x="417855" y="24675"/>
                  </a:moveTo>
                  <a:lnTo>
                    <a:pt x="629895" y="148043"/>
                  </a:lnTo>
                  <a:cubicBezTo>
                    <a:pt x="672370" y="172756"/>
                    <a:pt x="698500" y="218190"/>
                    <a:pt x="698500" y="267331"/>
                  </a:cubicBezTo>
                  <a:lnTo>
                    <a:pt x="698500" y="514987"/>
                  </a:lnTo>
                  <a:cubicBezTo>
                    <a:pt x="698500" y="564128"/>
                    <a:pt x="672370" y="609562"/>
                    <a:pt x="629895" y="634275"/>
                  </a:cubicBezTo>
                  <a:lnTo>
                    <a:pt x="417855" y="757643"/>
                  </a:lnTo>
                  <a:cubicBezTo>
                    <a:pt x="375446" y="782318"/>
                    <a:pt x="323054" y="782318"/>
                    <a:pt x="280645" y="757643"/>
                  </a:cubicBezTo>
                  <a:lnTo>
                    <a:pt x="68605" y="634275"/>
                  </a:lnTo>
                  <a:cubicBezTo>
                    <a:pt x="26130" y="609562"/>
                    <a:pt x="0" y="564128"/>
                    <a:pt x="0" y="514987"/>
                  </a:cubicBezTo>
                  <a:lnTo>
                    <a:pt x="0" y="267331"/>
                  </a:lnTo>
                  <a:cubicBezTo>
                    <a:pt x="0" y="218190"/>
                    <a:pt x="26130" y="172756"/>
                    <a:pt x="68605" y="148043"/>
                  </a:cubicBezTo>
                  <a:lnTo>
                    <a:pt x="280645" y="24675"/>
                  </a:lnTo>
                  <a:cubicBezTo>
                    <a:pt x="323054" y="0"/>
                    <a:pt x="375446" y="0"/>
                    <a:pt x="417855" y="24675"/>
                  </a:cubicBezTo>
                  <a:close/>
                </a:path>
              </a:pathLst>
            </a:custGeom>
            <a:solidFill>
              <a:srgbClr val="C3A33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31940" y="4279654"/>
            <a:ext cx="2094958" cy="2437769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17075"/>
              <a:ext cx="698500" cy="778649"/>
            </a:xfrm>
            <a:custGeom>
              <a:avLst/>
              <a:gdLst/>
              <a:ahLst/>
              <a:cxnLst/>
              <a:rect l="l" t="t" r="r" b="b"/>
              <a:pathLst>
                <a:path w="698500" h="778649">
                  <a:moveTo>
                    <a:pt x="426110" y="27644"/>
                  </a:moveTo>
                  <a:lnTo>
                    <a:pt x="621640" y="141406"/>
                  </a:lnTo>
                  <a:cubicBezTo>
                    <a:pt x="669226" y="169093"/>
                    <a:pt x="698500" y="219994"/>
                    <a:pt x="698500" y="275048"/>
                  </a:cubicBezTo>
                  <a:lnTo>
                    <a:pt x="698500" y="503602"/>
                  </a:lnTo>
                  <a:cubicBezTo>
                    <a:pt x="698500" y="558656"/>
                    <a:pt x="669226" y="609557"/>
                    <a:pt x="621640" y="637244"/>
                  </a:cubicBezTo>
                  <a:lnTo>
                    <a:pt x="426110" y="751006"/>
                  </a:lnTo>
                  <a:cubicBezTo>
                    <a:pt x="378598" y="778650"/>
                    <a:pt x="319902" y="778650"/>
                    <a:pt x="272390" y="751006"/>
                  </a:cubicBezTo>
                  <a:lnTo>
                    <a:pt x="76860" y="637244"/>
                  </a:lnTo>
                  <a:cubicBezTo>
                    <a:pt x="29274" y="609557"/>
                    <a:pt x="0" y="558656"/>
                    <a:pt x="0" y="503602"/>
                  </a:cubicBezTo>
                  <a:lnTo>
                    <a:pt x="0" y="275048"/>
                  </a:lnTo>
                  <a:cubicBezTo>
                    <a:pt x="0" y="219994"/>
                    <a:pt x="29274" y="169093"/>
                    <a:pt x="76860" y="141406"/>
                  </a:cubicBezTo>
                  <a:lnTo>
                    <a:pt x="272390" y="27644"/>
                  </a:lnTo>
                  <a:cubicBezTo>
                    <a:pt x="319902" y="0"/>
                    <a:pt x="378598" y="0"/>
                    <a:pt x="426110" y="27644"/>
                  </a:cubicBezTo>
                  <a:close/>
                </a:path>
              </a:pathLst>
            </a:custGeom>
            <a:blipFill>
              <a:blip r:embed="rId4"/>
              <a:stretch>
                <a:fillRect t="-43666" b="-5433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182" y="4196707"/>
            <a:ext cx="2347049" cy="2731112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15241"/>
              <a:ext cx="698500" cy="782317"/>
            </a:xfrm>
            <a:custGeom>
              <a:avLst/>
              <a:gdLst/>
              <a:ahLst/>
              <a:cxnLst/>
              <a:rect l="l" t="t" r="r" b="b"/>
              <a:pathLst>
                <a:path w="698500" h="782317">
                  <a:moveTo>
                    <a:pt x="417855" y="24675"/>
                  </a:moveTo>
                  <a:lnTo>
                    <a:pt x="629895" y="148043"/>
                  </a:lnTo>
                  <a:cubicBezTo>
                    <a:pt x="672370" y="172756"/>
                    <a:pt x="698500" y="218190"/>
                    <a:pt x="698500" y="267331"/>
                  </a:cubicBezTo>
                  <a:lnTo>
                    <a:pt x="698500" y="514987"/>
                  </a:lnTo>
                  <a:cubicBezTo>
                    <a:pt x="698500" y="564128"/>
                    <a:pt x="672370" y="609562"/>
                    <a:pt x="629895" y="634275"/>
                  </a:cubicBezTo>
                  <a:lnTo>
                    <a:pt x="417855" y="757643"/>
                  </a:lnTo>
                  <a:cubicBezTo>
                    <a:pt x="375446" y="782318"/>
                    <a:pt x="323054" y="782318"/>
                    <a:pt x="280645" y="757643"/>
                  </a:cubicBezTo>
                  <a:lnTo>
                    <a:pt x="68605" y="634275"/>
                  </a:lnTo>
                  <a:cubicBezTo>
                    <a:pt x="26130" y="609562"/>
                    <a:pt x="0" y="564128"/>
                    <a:pt x="0" y="514987"/>
                  </a:cubicBezTo>
                  <a:lnTo>
                    <a:pt x="0" y="267331"/>
                  </a:lnTo>
                  <a:cubicBezTo>
                    <a:pt x="0" y="218190"/>
                    <a:pt x="26130" y="172756"/>
                    <a:pt x="68605" y="148043"/>
                  </a:cubicBezTo>
                  <a:lnTo>
                    <a:pt x="280645" y="24675"/>
                  </a:lnTo>
                  <a:cubicBezTo>
                    <a:pt x="323054" y="0"/>
                    <a:pt x="375446" y="0"/>
                    <a:pt x="417855" y="24675"/>
                  </a:cubicBezTo>
                  <a:close/>
                </a:path>
              </a:pathLst>
            </a:custGeom>
            <a:solidFill>
              <a:srgbClr val="C3A33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0228" y="4343379"/>
            <a:ext cx="2094958" cy="2437769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17075"/>
              <a:ext cx="698500" cy="778649"/>
            </a:xfrm>
            <a:custGeom>
              <a:avLst/>
              <a:gdLst/>
              <a:ahLst/>
              <a:cxnLst/>
              <a:rect l="l" t="t" r="r" b="b"/>
              <a:pathLst>
                <a:path w="698500" h="778649">
                  <a:moveTo>
                    <a:pt x="426110" y="27644"/>
                  </a:moveTo>
                  <a:lnTo>
                    <a:pt x="621640" y="141406"/>
                  </a:lnTo>
                  <a:cubicBezTo>
                    <a:pt x="669226" y="169093"/>
                    <a:pt x="698500" y="219994"/>
                    <a:pt x="698500" y="275048"/>
                  </a:cubicBezTo>
                  <a:lnTo>
                    <a:pt x="698500" y="503602"/>
                  </a:lnTo>
                  <a:cubicBezTo>
                    <a:pt x="698500" y="558656"/>
                    <a:pt x="669226" y="609557"/>
                    <a:pt x="621640" y="637244"/>
                  </a:cubicBezTo>
                  <a:lnTo>
                    <a:pt x="426110" y="751006"/>
                  </a:lnTo>
                  <a:cubicBezTo>
                    <a:pt x="378598" y="778650"/>
                    <a:pt x="319902" y="778650"/>
                    <a:pt x="272390" y="751006"/>
                  </a:cubicBezTo>
                  <a:lnTo>
                    <a:pt x="76860" y="637244"/>
                  </a:lnTo>
                  <a:cubicBezTo>
                    <a:pt x="29274" y="609557"/>
                    <a:pt x="0" y="558656"/>
                    <a:pt x="0" y="503602"/>
                  </a:cubicBezTo>
                  <a:lnTo>
                    <a:pt x="0" y="275048"/>
                  </a:lnTo>
                  <a:cubicBezTo>
                    <a:pt x="0" y="219994"/>
                    <a:pt x="29274" y="169093"/>
                    <a:pt x="76860" y="141406"/>
                  </a:cubicBezTo>
                  <a:lnTo>
                    <a:pt x="272390" y="27644"/>
                  </a:lnTo>
                  <a:cubicBezTo>
                    <a:pt x="319902" y="0"/>
                    <a:pt x="378598" y="0"/>
                    <a:pt x="426110" y="27644"/>
                  </a:cubicBezTo>
                  <a:close/>
                </a:path>
              </a:pathLst>
            </a:custGeom>
            <a:blipFill>
              <a:blip r:embed="rId5"/>
              <a:stretch>
                <a:fillRect t="-43469" b="-54531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6" name="Freeform 16"/>
          <p:cNvSpPr/>
          <p:nvPr/>
        </p:nvSpPr>
        <p:spPr>
          <a:xfrm rot="-5400000">
            <a:off x="9580794" y="179261"/>
            <a:ext cx="2844882" cy="2585287"/>
          </a:xfrm>
          <a:custGeom>
            <a:avLst/>
            <a:gdLst/>
            <a:ahLst/>
            <a:cxnLst/>
            <a:rect l="l" t="t" r="r" b="b"/>
            <a:pathLst>
              <a:path w="4267323" h="3877930">
                <a:moveTo>
                  <a:pt x="0" y="0"/>
                </a:moveTo>
                <a:lnTo>
                  <a:pt x="4267323" y="0"/>
                </a:lnTo>
                <a:lnTo>
                  <a:pt x="4267323" y="3877930"/>
                </a:lnTo>
                <a:lnTo>
                  <a:pt x="0" y="3877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7" name="Group 17"/>
          <p:cNvGrpSpPr/>
          <p:nvPr/>
        </p:nvGrpSpPr>
        <p:grpSpPr>
          <a:xfrm>
            <a:off x="9782774" y="49464"/>
            <a:ext cx="2347049" cy="2731112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15241"/>
              <a:ext cx="698500" cy="782317"/>
            </a:xfrm>
            <a:custGeom>
              <a:avLst/>
              <a:gdLst/>
              <a:ahLst/>
              <a:cxnLst/>
              <a:rect l="l" t="t" r="r" b="b"/>
              <a:pathLst>
                <a:path w="698500" h="782317">
                  <a:moveTo>
                    <a:pt x="417855" y="24675"/>
                  </a:moveTo>
                  <a:lnTo>
                    <a:pt x="629895" y="148043"/>
                  </a:lnTo>
                  <a:cubicBezTo>
                    <a:pt x="672370" y="172756"/>
                    <a:pt x="698500" y="218190"/>
                    <a:pt x="698500" y="267331"/>
                  </a:cubicBezTo>
                  <a:lnTo>
                    <a:pt x="698500" y="514987"/>
                  </a:lnTo>
                  <a:cubicBezTo>
                    <a:pt x="698500" y="564128"/>
                    <a:pt x="672370" y="609562"/>
                    <a:pt x="629895" y="634275"/>
                  </a:cubicBezTo>
                  <a:lnTo>
                    <a:pt x="417855" y="757643"/>
                  </a:lnTo>
                  <a:cubicBezTo>
                    <a:pt x="375446" y="782318"/>
                    <a:pt x="323054" y="782318"/>
                    <a:pt x="280645" y="757643"/>
                  </a:cubicBezTo>
                  <a:lnTo>
                    <a:pt x="68605" y="634275"/>
                  </a:lnTo>
                  <a:cubicBezTo>
                    <a:pt x="26130" y="609562"/>
                    <a:pt x="0" y="564128"/>
                    <a:pt x="0" y="514987"/>
                  </a:cubicBezTo>
                  <a:lnTo>
                    <a:pt x="0" y="267331"/>
                  </a:lnTo>
                  <a:cubicBezTo>
                    <a:pt x="0" y="218190"/>
                    <a:pt x="26130" y="172756"/>
                    <a:pt x="68605" y="148043"/>
                  </a:cubicBezTo>
                  <a:lnTo>
                    <a:pt x="280645" y="24675"/>
                  </a:lnTo>
                  <a:cubicBezTo>
                    <a:pt x="323054" y="0"/>
                    <a:pt x="375446" y="0"/>
                    <a:pt x="417855" y="24675"/>
                  </a:cubicBezTo>
                  <a:close/>
                </a:path>
              </a:pathLst>
            </a:custGeom>
            <a:solidFill>
              <a:srgbClr val="C3A33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08820" y="196136"/>
            <a:ext cx="2094958" cy="2437769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17075"/>
              <a:ext cx="698500" cy="778649"/>
            </a:xfrm>
            <a:custGeom>
              <a:avLst/>
              <a:gdLst/>
              <a:ahLst/>
              <a:cxnLst/>
              <a:rect l="l" t="t" r="r" b="b"/>
              <a:pathLst>
                <a:path w="698500" h="778649">
                  <a:moveTo>
                    <a:pt x="426110" y="27644"/>
                  </a:moveTo>
                  <a:lnTo>
                    <a:pt x="621640" y="141406"/>
                  </a:lnTo>
                  <a:cubicBezTo>
                    <a:pt x="669226" y="169093"/>
                    <a:pt x="698500" y="219994"/>
                    <a:pt x="698500" y="275048"/>
                  </a:cubicBezTo>
                  <a:lnTo>
                    <a:pt x="698500" y="503602"/>
                  </a:lnTo>
                  <a:cubicBezTo>
                    <a:pt x="698500" y="558656"/>
                    <a:pt x="669226" y="609557"/>
                    <a:pt x="621640" y="637244"/>
                  </a:cubicBezTo>
                  <a:lnTo>
                    <a:pt x="426110" y="751006"/>
                  </a:lnTo>
                  <a:cubicBezTo>
                    <a:pt x="378598" y="778650"/>
                    <a:pt x="319902" y="778650"/>
                    <a:pt x="272390" y="751006"/>
                  </a:cubicBezTo>
                  <a:lnTo>
                    <a:pt x="76860" y="637244"/>
                  </a:lnTo>
                  <a:cubicBezTo>
                    <a:pt x="29274" y="609557"/>
                    <a:pt x="0" y="558656"/>
                    <a:pt x="0" y="503602"/>
                  </a:cubicBezTo>
                  <a:lnTo>
                    <a:pt x="0" y="275048"/>
                  </a:lnTo>
                  <a:cubicBezTo>
                    <a:pt x="0" y="219994"/>
                    <a:pt x="29274" y="169093"/>
                    <a:pt x="76860" y="141406"/>
                  </a:cubicBezTo>
                  <a:lnTo>
                    <a:pt x="272390" y="27644"/>
                  </a:lnTo>
                  <a:cubicBezTo>
                    <a:pt x="319902" y="0"/>
                    <a:pt x="378598" y="0"/>
                    <a:pt x="426110" y="27644"/>
                  </a:cubicBezTo>
                  <a:close/>
                </a:path>
              </a:pathLst>
            </a:custGeom>
            <a:blipFill>
              <a:blip r:embed="rId7"/>
              <a:stretch>
                <a:fillRect t="-43009" b="-54991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4182" y="76037"/>
            <a:ext cx="2347049" cy="2731112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15241"/>
              <a:ext cx="698500" cy="782317"/>
            </a:xfrm>
            <a:custGeom>
              <a:avLst/>
              <a:gdLst/>
              <a:ahLst/>
              <a:cxnLst/>
              <a:rect l="l" t="t" r="r" b="b"/>
              <a:pathLst>
                <a:path w="698500" h="782317">
                  <a:moveTo>
                    <a:pt x="417855" y="24675"/>
                  </a:moveTo>
                  <a:lnTo>
                    <a:pt x="629895" y="148043"/>
                  </a:lnTo>
                  <a:cubicBezTo>
                    <a:pt x="672370" y="172756"/>
                    <a:pt x="698500" y="218190"/>
                    <a:pt x="698500" y="267331"/>
                  </a:cubicBezTo>
                  <a:lnTo>
                    <a:pt x="698500" y="514987"/>
                  </a:lnTo>
                  <a:cubicBezTo>
                    <a:pt x="698500" y="564128"/>
                    <a:pt x="672370" y="609562"/>
                    <a:pt x="629895" y="634275"/>
                  </a:cubicBezTo>
                  <a:lnTo>
                    <a:pt x="417855" y="757643"/>
                  </a:lnTo>
                  <a:cubicBezTo>
                    <a:pt x="375446" y="782318"/>
                    <a:pt x="323054" y="782318"/>
                    <a:pt x="280645" y="757643"/>
                  </a:cubicBezTo>
                  <a:lnTo>
                    <a:pt x="68605" y="634275"/>
                  </a:lnTo>
                  <a:cubicBezTo>
                    <a:pt x="26130" y="609562"/>
                    <a:pt x="0" y="564128"/>
                    <a:pt x="0" y="514987"/>
                  </a:cubicBezTo>
                  <a:lnTo>
                    <a:pt x="0" y="267331"/>
                  </a:lnTo>
                  <a:cubicBezTo>
                    <a:pt x="0" y="218190"/>
                    <a:pt x="26130" y="172756"/>
                    <a:pt x="68605" y="148043"/>
                  </a:cubicBezTo>
                  <a:lnTo>
                    <a:pt x="280645" y="24675"/>
                  </a:lnTo>
                  <a:cubicBezTo>
                    <a:pt x="323054" y="0"/>
                    <a:pt x="375446" y="0"/>
                    <a:pt x="417855" y="24675"/>
                  </a:cubicBezTo>
                  <a:close/>
                </a:path>
              </a:pathLst>
            </a:custGeom>
            <a:solidFill>
              <a:srgbClr val="C3A33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30228" y="205750"/>
            <a:ext cx="2094958" cy="2437769"/>
            <a:chOff x="0" y="0"/>
            <a:chExt cx="6985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17075"/>
              <a:ext cx="698500" cy="778649"/>
            </a:xfrm>
            <a:custGeom>
              <a:avLst/>
              <a:gdLst/>
              <a:ahLst/>
              <a:cxnLst/>
              <a:rect l="l" t="t" r="r" b="b"/>
              <a:pathLst>
                <a:path w="698500" h="778649">
                  <a:moveTo>
                    <a:pt x="426110" y="27644"/>
                  </a:moveTo>
                  <a:lnTo>
                    <a:pt x="621640" y="141406"/>
                  </a:lnTo>
                  <a:cubicBezTo>
                    <a:pt x="669226" y="169093"/>
                    <a:pt x="698500" y="219994"/>
                    <a:pt x="698500" y="275048"/>
                  </a:cubicBezTo>
                  <a:lnTo>
                    <a:pt x="698500" y="503602"/>
                  </a:lnTo>
                  <a:cubicBezTo>
                    <a:pt x="698500" y="558656"/>
                    <a:pt x="669226" y="609557"/>
                    <a:pt x="621640" y="637244"/>
                  </a:cubicBezTo>
                  <a:lnTo>
                    <a:pt x="426110" y="751006"/>
                  </a:lnTo>
                  <a:cubicBezTo>
                    <a:pt x="378598" y="778650"/>
                    <a:pt x="319902" y="778650"/>
                    <a:pt x="272390" y="751006"/>
                  </a:cubicBezTo>
                  <a:lnTo>
                    <a:pt x="76860" y="637244"/>
                  </a:lnTo>
                  <a:cubicBezTo>
                    <a:pt x="29274" y="609557"/>
                    <a:pt x="0" y="558656"/>
                    <a:pt x="0" y="503602"/>
                  </a:cubicBezTo>
                  <a:lnTo>
                    <a:pt x="0" y="275048"/>
                  </a:lnTo>
                  <a:cubicBezTo>
                    <a:pt x="0" y="219994"/>
                    <a:pt x="29274" y="169093"/>
                    <a:pt x="76860" y="141406"/>
                  </a:cubicBezTo>
                  <a:lnTo>
                    <a:pt x="272390" y="27644"/>
                  </a:lnTo>
                  <a:cubicBezTo>
                    <a:pt x="319902" y="0"/>
                    <a:pt x="378598" y="0"/>
                    <a:pt x="426110" y="27644"/>
                  </a:cubicBezTo>
                  <a:close/>
                </a:path>
              </a:pathLst>
            </a:custGeom>
            <a:blipFill>
              <a:blip r:embed="rId8"/>
              <a:stretch>
                <a:fillRect t="-43666" b="-5433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58884" y="2135107"/>
            <a:ext cx="2347049" cy="2731112"/>
            <a:chOff x="0" y="0"/>
            <a:chExt cx="6985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15241"/>
              <a:ext cx="698500" cy="782317"/>
            </a:xfrm>
            <a:custGeom>
              <a:avLst/>
              <a:gdLst/>
              <a:ahLst/>
              <a:cxnLst/>
              <a:rect l="l" t="t" r="r" b="b"/>
              <a:pathLst>
                <a:path w="698500" h="782317">
                  <a:moveTo>
                    <a:pt x="417855" y="24675"/>
                  </a:moveTo>
                  <a:lnTo>
                    <a:pt x="629895" y="148043"/>
                  </a:lnTo>
                  <a:cubicBezTo>
                    <a:pt x="672370" y="172756"/>
                    <a:pt x="698500" y="218190"/>
                    <a:pt x="698500" y="267331"/>
                  </a:cubicBezTo>
                  <a:lnTo>
                    <a:pt x="698500" y="514987"/>
                  </a:lnTo>
                  <a:cubicBezTo>
                    <a:pt x="698500" y="564128"/>
                    <a:pt x="672370" y="609562"/>
                    <a:pt x="629895" y="634275"/>
                  </a:cubicBezTo>
                  <a:lnTo>
                    <a:pt x="417855" y="757643"/>
                  </a:lnTo>
                  <a:cubicBezTo>
                    <a:pt x="375446" y="782318"/>
                    <a:pt x="323054" y="782318"/>
                    <a:pt x="280645" y="757643"/>
                  </a:cubicBezTo>
                  <a:lnTo>
                    <a:pt x="68605" y="634275"/>
                  </a:lnTo>
                  <a:cubicBezTo>
                    <a:pt x="26130" y="609562"/>
                    <a:pt x="0" y="564128"/>
                    <a:pt x="0" y="514987"/>
                  </a:cubicBezTo>
                  <a:lnTo>
                    <a:pt x="0" y="267331"/>
                  </a:lnTo>
                  <a:cubicBezTo>
                    <a:pt x="0" y="218190"/>
                    <a:pt x="26130" y="172756"/>
                    <a:pt x="68605" y="148043"/>
                  </a:cubicBezTo>
                  <a:lnTo>
                    <a:pt x="280645" y="24675"/>
                  </a:lnTo>
                  <a:cubicBezTo>
                    <a:pt x="323054" y="0"/>
                    <a:pt x="375446" y="0"/>
                    <a:pt x="417855" y="24675"/>
                  </a:cubicBezTo>
                  <a:close/>
                </a:path>
              </a:pathLst>
            </a:custGeom>
            <a:solidFill>
              <a:srgbClr val="C3A33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84930" y="2281778"/>
            <a:ext cx="2094958" cy="2437769"/>
            <a:chOff x="0" y="0"/>
            <a:chExt cx="6985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17075"/>
              <a:ext cx="698500" cy="778649"/>
            </a:xfrm>
            <a:custGeom>
              <a:avLst/>
              <a:gdLst/>
              <a:ahLst/>
              <a:cxnLst/>
              <a:rect l="l" t="t" r="r" b="b"/>
              <a:pathLst>
                <a:path w="698500" h="778649">
                  <a:moveTo>
                    <a:pt x="426110" y="27644"/>
                  </a:moveTo>
                  <a:lnTo>
                    <a:pt x="621640" y="141406"/>
                  </a:lnTo>
                  <a:cubicBezTo>
                    <a:pt x="669226" y="169093"/>
                    <a:pt x="698500" y="219994"/>
                    <a:pt x="698500" y="275048"/>
                  </a:cubicBezTo>
                  <a:lnTo>
                    <a:pt x="698500" y="503602"/>
                  </a:lnTo>
                  <a:cubicBezTo>
                    <a:pt x="698500" y="558656"/>
                    <a:pt x="669226" y="609557"/>
                    <a:pt x="621640" y="637244"/>
                  </a:cubicBezTo>
                  <a:lnTo>
                    <a:pt x="426110" y="751006"/>
                  </a:lnTo>
                  <a:cubicBezTo>
                    <a:pt x="378598" y="778650"/>
                    <a:pt x="319902" y="778650"/>
                    <a:pt x="272390" y="751006"/>
                  </a:cubicBezTo>
                  <a:lnTo>
                    <a:pt x="76860" y="637244"/>
                  </a:lnTo>
                  <a:cubicBezTo>
                    <a:pt x="29274" y="609557"/>
                    <a:pt x="0" y="558656"/>
                    <a:pt x="0" y="503602"/>
                  </a:cubicBezTo>
                  <a:lnTo>
                    <a:pt x="0" y="275048"/>
                  </a:lnTo>
                  <a:cubicBezTo>
                    <a:pt x="0" y="219994"/>
                    <a:pt x="29274" y="169093"/>
                    <a:pt x="76860" y="141406"/>
                  </a:cubicBezTo>
                  <a:lnTo>
                    <a:pt x="272390" y="27644"/>
                  </a:lnTo>
                  <a:cubicBezTo>
                    <a:pt x="319902" y="0"/>
                    <a:pt x="378598" y="0"/>
                    <a:pt x="426110" y="27644"/>
                  </a:cubicBezTo>
                  <a:close/>
                </a:path>
              </a:pathLst>
            </a:custGeom>
            <a:blipFill>
              <a:blip r:embed="rId9"/>
              <a:stretch>
                <a:fillRect t="-42660" b="-5534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504134" y="2082494"/>
            <a:ext cx="2347049" cy="2731112"/>
            <a:chOff x="0" y="0"/>
            <a:chExt cx="6985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15241"/>
              <a:ext cx="698500" cy="782317"/>
            </a:xfrm>
            <a:custGeom>
              <a:avLst/>
              <a:gdLst/>
              <a:ahLst/>
              <a:cxnLst/>
              <a:rect l="l" t="t" r="r" b="b"/>
              <a:pathLst>
                <a:path w="698500" h="782317">
                  <a:moveTo>
                    <a:pt x="417855" y="24675"/>
                  </a:moveTo>
                  <a:lnTo>
                    <a:pt x="629895" y="148043"/>
                  </a:lnTo>
                  <a:cubicBezTo>
                    <a:pt x="672370" y="172756"/>
                    <a:pt x="698500" y="218190"/>
                    <a:pt x="698500" y="267331"/>
                  </a:cubicBezTo>
                  <a:lnTo>
                    <a:pt x="698500" y="514987"/>
                  </a:lnTo>
                  <a:cubicBezTo>
                    <a:pt x="698500" y="564128"/>
                    <a:pt x="672370" y="609562"/>
                    <a:pt x="629895" y="634275"/>
                  </a:cubicBezTo>
                  <a:lnTo>
                    <a:pt x="417855" y="757643"/>
                  </a:lnTo>
                  <a:cubicBezTo>
                    <a:pt x="375446" y="782318"/>
                    <a:pt x="323054" y="782318"/>
                    <a:pt x="280645" y="757643"/>
                  </a:cubicBezTo>
                  <a:lnTo>
                    <a:pt x="68605" y="634275"/>
                  </a:lnTo>
                  <a:cubicBezTo>
                    <a:pt x="26130" y="609562"/>
                    <a:pt x="0" y="564128"/>
                    <a:pt x="0" y="514987"/>
                  </a:cubicBezTo>
                  <a:lnTo>
                    <a:pt x="0" y="267331"/>
                  </a:lnTo>
                  <a:cubicBezTo>
                    <a:pt x="0" y="218190"/>
                    <a:pt x="26130" y="172756"/>
                    <a:pt x="68605" y="148043"/>
                  </a:cubicBezTo>
                  <a:lnTo>
                    <a:pt x="280645" y="24675"/>
                  </a:lnTo>
                  <a:cubicBezTo>
                    <a:pt x="323054" y="0"/>
                    <a:pt x="375446" y="0"/>
                    <a:pt x="417855" y="24675"/>
                  </a:cubicBezTo>
                  <a:close/>
                </a:path>
              </a:pathLst>
            </a:custGeom>
            <a:solidFill>
              <a:srgbClr val="C3A33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630180" y="2229166"/>
            <a:ext cx="2094958" cy="2437769"/>
            <a:chOff x="0" y="0"/>
            <a:chExt cx="6985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17075"/>
              <a:ext cx="698500" cy="778649"/>
            </a:xfrm>
            <a:custGeom>
              <a:avLst/>
              <a:gdLst/>
              <a:ahLst/>
              <a:cxnLst/>
              <a:rect l="l" t="t" r="r" b="b"/>
              <a:pathLst>
                <a:path w="698500" h="778649">
                  <a:moveTo>
                    <a:pt x="426110" y="27644"/>
                  </a:moveTo>
                  <a:lnTo>
                    <a:pt x="621640" y="141406"/>
                  </a:lnTo>
                  <a:cubicBezTo>
                    <a:pt x="669226" y="169093"/>
                    <a:pt x="698500" y="219994"/>
                    <a:pt x="698500" y="275048"/>
                  </a:cubicBezTo>
                  <a:lnTo>
                    <a:pt x="698500" y="503602"/>
                  </a:lnTo>
                  <a:cubicBezTo>
                    <a:pt x="698500" y="558656"/>
                    <a:pt x="669226" y="609557"/>
                    <a:pt x="621640" y="637244"/>
                  </a:cubicBezTo>
                  <a:lnTo>
                    <a:pt x="426110" y="751006"/>
                  </a:lnTo>
                  <a:cubicBezTo>
                    <a:pt x="378598" y="778650"/>
                    <a:pt x="319902" y="778650"/>
                    <a:pt x="272390" y="751006"/>
                  </a:cubicBezTo>
                  <a:lnTo>
                    <a:pt x="76860" y="637244"/>
                  </a:lnTo>
                  <a:cubicBezTo>
                    <a:pt x="29274" y="609557"/>
                    <a:pt x="0" y="558656"/>
                    <a:pt x="0" y="503602"/>
                  </a:cubicBezTo>
                  <a:lnTo>
                    <a:pt x="0" y="275048"/>
                  </a:lnTo>
                  <a:cubicBezTo>
                    <a:pt x="0" y="219994"/>
                    <a:pt x="29274" y="169093"/>
                    <a:pt x="76860" y="141406"/>
                  </a:cubicBezTo>
                  <a:lnTo>
                    <a:pt x="272390" y="27644"/>
                  </a:lnTo>
                  <a:cubicBezTo>
                    <a:pt x="319902" y="0"/>
                    <a:pt x="378598" y="0"/>
                    <a:pt x="426110" y="27644"/>
                  </a:cubicBezTo>
                  <a:close/>
                </a:path>
              </a:pathLst>
            </a:custGeom>
            <a:blipFill>
              <a:blip r:embed="rId10"/>
              <a:stretch>
                <a:fillRect t="-43274" b="-5472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038147" y="241775"/>
            <a:ext cx="6236991" cy="821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9"/>
              </a:lnSpc>
            </a:pPr>
            <a:r>
              <a:rPr lang="en-US" sz="5400" b="1" spc="-159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Want to Connect?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71684" y="5857907"/>
            <a:ext cx="6048633" cy="85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66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Interested participants can follow WDL’s LinkedIn Page to see upcoming events or register by email to </a:t>
            </a:r>
            <a:r>
              <a:rPr lang="en-US" sz="1666" b="1">
                <a:solidFill>
                  <a:srgbClr val="AC1E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WDLEducationCollaborative@wisconsindiagnostic.com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i="1" dirty="0"/>
              <a:t>             Key Topic Summary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2820"/>
            <a:ext cx="10515600" cy="372889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Attracting Quality Lab Members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Non-Certified Tech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Apprenticeship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Training Commitment and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MLA Program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Increasing Career Awareness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i="1" dirty="0"/>
              <a:t>Partnership – WDL and MATC</a:t>
            </a:r>
          </a:p>
          <a:p>
            <a:pPr marL="514350" indent="-514350">
              <a:buFont typeface="+mj-lt"/>
              <a:buAutoNum type="arabicPeriod"/>
            </a:pPr>
            <a:endParaRPr lang="en-US" sz="3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173" y="1642820"/>
            <a:ext cx="2557220" cy="17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5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92" y="421598"/>
            <a:ext cx="5672380" cy="4598905"/>
          </a:xfrm>
          <a:prstGeom prst="rect">
            <a:avLst/>
          </a:prstGeom>
        </p:spPr>
      </p:pic>
      <p:pic>
        <p:nvPicPr>
          <p:cNvPr id="5" name="Picture 2" descr="cid:image001.png@01DA08C4.2B5A20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2" y="5148376"/>
            <a:ext cx="4673338" cy="13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47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46" y="101600"/>
            <a:ext cx="11063654" cy="52701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          </a:t>
            </a:r>
            <a:r>
              <a:rPr lang="en-US" sz="7500" b="1" dirty="0"/>
              <a:t>Developing a </a:t>
            </a:r>
          </a:p>
          <a:p>
            <a:pPr marL="0" indent="0" algn="ctr">
              <a:buNone/>
            </a:pPr>
            <a:r>
              <a:rPr lang="en-US" sz="7500" b="1" dirty="0"/>
              <a:t>Non-Certified Technical </a:t>
            </a:r>
          </a:p>
          <a:p>
            <a:pPr marL="0" indent="0" algn="ctr">
              <a:buNone/>
            </a:pPr>
            <a:r>
              <a:rPr lang="en-US" sz="7500" b="1" dirty="0"/>
              <a:t>(NCT) Staff Program</a:t>
            </a:r>
          </a:p>
        </p:txBody>
      </p:sp>
      <p:pic>
        <p:nvPicPr>
          <p:cNvPr id="1026" name="Picture 2" descr="Development - Free of Charge Creative Commons Highway Sig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73" y="3519055"/>
            <a:ext cx="3657599" cy="177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 Ways to Grow your Career | Jerome Chamber of Comme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46" y="3722254"/>
            <a:ext cx="4711989" cy="19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3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3214" b="178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60269" y="4954909"/>
            <a:ext cx="12252269" cy="1903091"/>
            <a:chOff x="0" y="0"/>
            <a:chExt cx="4840403" cy="751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40403" cy="751838"/>
            </a:xfrm>
            <a:custGeom>
              <a:avLst/>
              <a:gdLst/>
              <a:ahLst/>
              <a:cxnLst/>
              <a:rect l="l" t="t" r="r" b="b"/>
              <a:pathLst>
                <a:path w="4840403" h="751838">
                  <a:moveTo>
                    <a:pt x="0" y="0"/>
                  </a:moveTo>
                  <a:lnTo>
                    <a:pt x="4840403" y="0"/>
                  </a:lnTo>
                  <a:lnTo>
                    <a:pt x="4840403" y="751838"/>
                  </a:lnTo>
                  <a:lnTo>
                    <a:pt x="0" y="751838"/>
                  </a:lnTo>
                  <a:close/>
                </a:path>
              </a:pathLst>
            </a:custGeom>
            <a:solidFill>
              <a:srgbClr val="2F748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6843" y="6172200"/>
            <a:ext cx="7945157" cy="7201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56383" y="4571291"/>
            <a:ext cx="4780919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98"/>
              </a:lnSpc>
            </a:pPr>
            <a:r>
              <a:rPr lang="en-US" sz="10355" dirty="0">
                <a:solidFill>
                  <a:srgbClr val="FFFFFF"/>
                </a:solidFill>
                <a:latin typeface="Poppins Medium Bold"/>
              </a:rPr>
              <a:t>THANK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17415" y="4571390"/>
            <a:ext cx="4144439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8"/>
              </a:lnSpc>
            </a:pPr>
            <a:r>
              <a:rPr lang="en-US" sz="10355" dirty="0">
                <a:solidFill>
                  <a:srgbClr val="FFFFFF"/>
                </a:solidFill>
                <a:latin typeface="Poppins Medium Bold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14681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8609616" y="69176"/>
            <a:ext cx="3582385" cy="1024562"/>
          </a:xfrm>
          <a:custGeom>
            <a:avLst/>
            <a:gdLst/>
            <a:ahLst/>
            <a:cxnLst/>
            <a:rect l="l" t="t" r="r" b="b"/>
            <a:pathLst>
              <a:path w="5373577" h="1536843">
                <a:moveTo>
                  <a:pt x="0" y="0"/>
                </a:moveTo>
                <a:lnTo>
                  <a:pt x="5373577" y="0"/>
                </a:lnTo>
                <a:lnTo>
                  <a:pt x="5373577" y="1536843"/>
                </a:lnTo>
                <a:lnTo>
                  <a:pt x="0" y="1536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622027" y="931740"/>
            <a:ext cx="985076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3"/>
              </a:lnSpc>
            </a:pPr>
            <a:r>
              <a:rPr lang="en-US" sz="4994" b="1" spc="-125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WDL Development Programs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92495" y="1936395"/>
            <a:ext cx="414035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334" b="1">
                <a:solidFill>
                  <a:srgbClr val="50033A"/>
                </a:solidFill>
                <a:latin typeface="Barlow Bold"/>
                <a:ea typeface="Barlow Bold"/>
                <a:cs typeface="Barlow Bold"/>
                <a:sym typeface="Barlow Bold"/>
              </a:rPr>
              <a:t>Anatomic Pathology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7767" y="1936395"/>
            <a:ext cx="414035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334" b="1">
                <a:solidFill>
                  <a:srgbClr val="8D0034"/>
                </a:solidFill>
                <a:latin typeface="Barlow Bold"/>
                <a:ea typeface="Barlow Bold"/>
                <a:cs typeface="Barlow Bold"/>
                <a:sym typeface="Barlow Bold"/>
              </a:rPr>
              <a:t>Clinical Pathology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78363" y="2461975"/>
            <a:ext cx="4466841" cy="971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975" lvl="1" indent="-273487">
              <a:lnSpc>
                <a:spcPts val="4003"/>
              </a:lnSpc>
              <a:buFont typeface="Arial"/>
              <a:buChar char="•"/>
            </a:pPr>
            <a:r>
              <a:rPr lang="en-US" sz="2533" spc="-48">
                <a:solidFill>
                  <a:srgbClr val="000002"/>
                </a:solidFill>
                <a:latin typeface="Clear Sans"/>
                <a:ea typeface="Clear Sans"/>
                <a:cs typeface="Clear Sans"/>
                <a:sym typeface="Clear Sans"/>
              </a:rPr>
              <a:t>Histotechnician (HT)</a:t>
            </a:r>
          </a:p>
          <a:p>
            <a:pPr marL="546975" lvl="1" indent="-273487">
              <a:lnSpc>
                <a:spcPts val="4003"/>
              </a:lnSpc>
              <a:buFont typeface="Arial"/>
              <a:buChar char="•"/>
            </a:pPr>
            <a:r>
              <a:rPr lang="en-US" sz="2533" spc="-48">
                <a:solidFill>
                  <a:srgbClr val="000002"/>
                </a:solidFill>
                <a:latin typeface="Clear Sans"/>
                <a:ea typeface="Clear Sans"/>
                <a:cs typeface="Clear Sans"/>
                <a:sym typeface="Clear Sans"/>
              </a:rPr>
              <a:t>Histotechnologist (HTL)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7221" y="2461975"/>
            <a:ext cx="5598533" cy="406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975" lvl="1" indent="-273487">
              <a:lnSpc>
                <a:spcPts val="4003"/>
              </a:lnSpc>
              <a:buFont typeface="Arial"/>
              <a:buChar char="•"/>
            </a:pPr>
            <a:r>
              <a:rPr lang="en-US" sz="2533" spc="-48" dirty="0">
                <a:solidFill>
                  <a:srgbClr val="000002"/>
                </a:solidFill>
                <a:latin typeface="Clear Sans"/>
                <a:ea typeface="Clear Sans"/>
                <a:cs typeface="Clear Sans"/>
                <a:sym typeface="Clear Sans"/>
              </a:rPr>
              <a:t>Non-Certified Technologist (NCT)</a:t>
            </a:r>
          </a:p>
          <a:p>
            <a:pPr marL="1093949" lvl="2" indent="-364650">
              <a:lnSpc>
                <a:spcPts val="4003"/>
              </a:lnSpc>
              <a:buFont typeface="Arial"/>
              <a:buChar char="⚬"/>
            </a:pPr>
            <a:r>
              <a:rPr lang="en-US" sz="2533" spc="-48" dirty="0">
                <a:solidFill>
                  <a:srgbClr val="000002"/>
                </a:solidFill>
                <a:latin typeface="Clear Sans"/>
                <a:ea typeface="Clear Sans"/>
                <a:cs typeface="Clear Sans"/>
                <a:sym typeface="Clear Sans"/>
              </a:rPr>
              <a:t>Chemistry</a:t>
            </a:r>
          </a:p>
          <a:p>
            <a:pPr marL="1093949" lvl="2" indent="-364650">
              <a:lnSpc>
                <a:spcPts val="4003"/>
              </a:lnSpc>
              <a:buFont typeface="Arial"/>
              <a:buChar char="⚬"/>
            </a:pPr>
            <a:r>
              <a:rPr lang="en-US" sz="2533" spc="-48" dirty="0">
                <a:solidFill>
                  <a:srgbClr val="000002"/>
                </a:solidFill>
                <a:latin typeface="Clear Sans"/>
                <a:ea typeface="Clear Sans"/>
                <a:cs typeface="Clear Sans"/>
                <a:sym typeface="Clear Sans"/>
              </a:rPr>
              <a:t>Cytogenetics</a:t>
            </a:r>
          </a:p>
          <a:p>
            <a:pPr marL="1093949" lvl="2" indent="-364650">
              <a:lnSpc>
                <a:spcPts val="4003"/>
              </a:lnSpc>
              <a:buFont typeface="Arial"/>
              <a:buChar char="⚬"/>
            </a:pPr>
            <a:r>
              <a:rPr lang="en-US" sz="2533" spc="-48" dirty="0">
                <a:solidFill>
                  <a:srgbClr val="000002"/>
                </a:solidFill>
                <a:latin typeface="Clear Sans"/>
                <a:ea typeface="Clear Sans"/>
                <a:cs typeface="Clear Sans"/>
                <a:sym typeface="Clear Sans"/>
              </a:rPr>
              <a:t>Hematology</a:t>
            </a:r>
          </a:p>
          <a:p>
            <a:pPr marL="1093949" lvl="2" indent="-364650">
              <a:lnSpc>
                <a:spcPts val="4003"/>
              </a:lnSpc>
              <a:buFont typeface="Arial"/>
              <a:buChar char="⚬"/>
            </a:pPr>
            <a:r>
              <a:rPr lang="en-US" sz="2533" spc="-48" dirty="0">
                <a:solidFill>
                  <a:srgbClr val="000002"/>
                </a:solidFill>
                <a:latin typeface="Clear Sans"/>
                <a:ea typeface="Clear Sans"/>
                <a:cs typeface="Clear Sans"/>
                <a:sym typeface="Clear Sans"/>
              </a:rPr>
              <a:t>Microbiology</a:t>
            </a:r>
          </a:p>
          <a:p>
            <a:pPr marL="1093949" lvl="2" indent="-364650">
              <a:lnSpc>
                <a:spcPts val="4003"/>
              </a:lnSpc>
              <a:buFont typeface="Arial"/>
              <a:buChar char="⚬"/>
            </a:pPr>
            <a:r>
              <a:rPr lang="en-US" sz="2533" spc="-48" dirty="0">
                <a:solidFill>
                  <a:srgbClr val="000002"/>
                </a:solidFill>
                <a:latin typeface="Clear Sans"/>
                <a:ea typeface="Clear Sans"/>
                <a:cs typeface="Clear Sans"/>
                <a:sym typeface="Clear Sans"/>
              </a:rPr>
              <a:t>Molecular Biology</a:t>
            </a:r>
          </a:p>
          <a:p>
            <a:pPr marL="1093949" lvl="2" indent="-364650">
              <a:lnSpc>
                <a:spcPts val="4003"/>
              </a:lnSpc>
              <a:buFont typeface="Arial"/>
              <a:buChar char="⚬"/>
            </a:pPr>
            <a:r>
              <a:rPr lang="en-US" sz="2533" spc="-48" dirty="0">
                <a:solidFill>
                  <a:srgbClr val="000002"/>
                </a:solidFill>
                <a:latin typeface="Clear Sans"/>
                <a:ea typeface="Clear Sans"/>
                <a:cs typeface="Clear Sans"/>
                <a:sym typeface="Clear Sans"/>
              </a:rPr>
              <a:t>Blood Bank</a:t>
            </a:r>
          </a:p>
          <a:p>
            <a:pPr marL="546975" lvl="1" indent="-273487">
              <a:lnSpc>
                <a:spcPts val="4003"/>
              </a:lnSpc>
              <a:buFont typeface="Arial"/>
              <a:buChar char="•"/>
            </a:pPr>
            <a:r>
              <a:rPr lang="en-US" sz="2533" spc="-48" dirty="0">
                <a:solidFill>
                  <a:srgbClr val="000002"/>
                </a:solidFill>
                <a:latin typeface="Clear Sans"/>
                <a:ea typeface="Clear Sans"/>
                <a:cs typeface="Clear Sans"/>
                <a:sym typeface="Clear Sans"/>
              </a:rPr>
              <a:t>Medical Laboratory Assistant (MLA)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Attracting Qualified Lab Team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442" y="1229930"/>
            <a:ext cx="6667250" cy="41417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1.Traditional - Certified Medical Lab Tech Programs</a:t>
            </a:r>
          </a:p>
          <a:p>
            <a:pPr marL="0" indent="0">
              <a:buNone/>
            </a:pPr>
            <a:r>
              <a:rPr lang="en-US" i="1" dirty="0"/>
              <a:t>2. NCT - Candidate Meeting CLIA Requirements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i="1" dirty="0">
                <a:solidFill>
                  <a:schemeClr val="tx1"/>
                </a:solidFill>
              </a:rPr>
              <a:t>Science Bachelors Degree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i="1" dirty="0">
                <a:solidFill>
                  <a:schemeClr val="tx1"/>
                </a:solidFill>
              </a:rPr>
              <a:t>T</a:t>
            </a:r>
            <a:r>
              <a:rPr lang="en-US" i="1" dirty="0"/>
              <a:t>ranscript Verification</a:t>
            </a:r>
          </a:p>
          <a:p>
            <a:pPr marL="0" indent="0">
              <a:buNone/>
            </a:pPr>
            <a:r>
              <a:rPr lang="en-US" dirty="0"/>
              <a:t>3. On-the-Job Experience in Clinical Lab</a:t>
            </a:r>
          </a:p>
          <a:p>
            <a:pPr marL="0" indent="0">
              <a:buNone/>
            </a:pPr>
            <a:r>
              <a:rPr lang="en-US" dirty="0"/>
              <a:t>4. Provide Education in the Laboratory</a:t>
            </a:r>
          </a:p>
          <a:p>
            <a:pPr marL="0" indent="0">
              <a:buNone/>
            </a:pPr>
            <a:r>
              <a:rPr lang="en-US" dirty="0"/>
              <a:t>5. Preparing for Certification</a:t>
            </a:r>
          </a:p>
          <a:p>
            <a:pPr marL="0" indent="0">
              <a:buNone/>
            </a:pPr>
            <a:r>
              <a:rPr lang="en-US" dirty="0"/>
              <a:t>6. Achieving ASCP Certification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010400" y="1229931"/>
            <a:ext cx="2889738" cy="406265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Roche Serif Light"/>
              </a:rPr>
              <a:t>Churn is the New Norm</a:t>
            </a:r>
          </a:p>
          <a:p>
            <a:endParaRPr lang="en-US" dirty="0">
              <a:solidFill>
                <a:srgbClr val="000000"/>
              </a:solidFill>
              <a:latin typeface="Roche Serif Light"/>
            </a:endParaRPr>
          </a:p>
          <a:p>
            <a:r>
              <a:rPr lang="en-US" sz="2400" i="1" dirty="0">
                <a:solidFill>
                  <a:srgbClr val="000000"/>
                </a:solidFill>
                <a:latin typeface="Roche Serif Light"/>
              </a:rPr>
              <a:t>We needed to brainstorm innovative training solutions to address our growing staffing needs and meet our high volume demands.</a:t>
            </a:r>
            <a:endParaRPr lang="en-US" sz="2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903" y="1862520"/>
            <a:ext cx="18859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86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82" y="525546"/>
            <a:ext cx="11809710" cy="704384"/>
          </a:xfrm>
        </p:spPr>
        <p:txBody>
          <a:bodyPr>
            <a:normAutofit/>
          </a:bodyPr>
          <a:lstStyle/>
          <a:p>
            <a:r>
              <a:rPr lang="en-US" i="1" dirty="0"/>
              <a:t>Non-Certified Tech (NCT)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1" y="1229930"/>
            <a:ext cx="10968789" cy="4566436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3200" dirty="0"/>
              <a:t>Recruiting Graduates – Bachelor Degree meeting CLIA Requirements</a:t>
            </a:r>
          </a:p>
          <a:p>
            <a:pPr marL="514350" indent="-514350">
              <a:buAutoNum type="arabicPeriod"/>
            </a:pPr>
            <a:r>
              <a:rPr lang="en-US" sz="3200" dirty="0"/>
              <a:t>Paying the candidate – role Non-Certified Tech</a:t>
            </a:r>
          </a:p>
          <a:p>
            <a:pPr marL="514350" indent="-514350">
              <a:buAutoNum type="arabicPeriod"/>
            </a:pPr>
            <a:r>
              <a:rPr lang="en-US" sz="3200" dirty="0"/>
              <a:t>Training the candidate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200" dirty="0"/>
              <a:t>On-the-job training &amp; achieve competency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200" dirty="0"/>
              <a:t>Providing classroom instruction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200" dirty="0"/>
              <a:t>ASCP certification preparation support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One Year ASCP Certification eligible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5.</a:t>
            </a:r>
            <a:r>
              <a:rPr lang="en-US" sz="3200" dirty="0"/>
              <a:t> Expected to gain ASCP Certification (24 to 30 months)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042" y="2598821"/>
            <a:ext cx="2804650" cy="246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70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NCT -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64" y="1229930"/>
            <a:ext cx="10515600" cy="4141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PROs</a:t>
            </a:r>
          </a:p>
          <a:p>
            <a:r>
              <a:rPr lang="en-US" sz="2800" dirty="0"/>
              <a:t>Noting a good candidate pool – select the best from many</a:t>
            </a:r>
          </a:p>
          <a:p>
            <a:r>
              <a:rPr lang="en-US" sz="2800" dirty="0"/>
              <a:t>Candidate education background facilitates quick learning</a:t>
            </a:r>
          </a:p>
          <a:p>
            <a:r>
              <a:rPr lang="en-US" sz="2800" dirty="0"/>
              <a:t>Entry pay until achieve certification</a:t>
            </a:r>
          </a:p>
          <a:p>
            <a:r>
              <a:rPr lang="en-US" sz="2800" dirty="0"/>
              <a:t>Noting good success with transition into clinical laboratory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CONs</a:t>
            </a:r>
          </a:p>
          <a:p>
            <a:r>
              <a:rPr lang="en-US" sz="2800" dirty="0">
                <a:solidFill>
                  <a:schemeClr val="tx1"/>
                </a:solidFill>
              </a:rPr>
              <a:t>Not produce generalist, focus on one or two specialties</a:t>
            </a:r>
          </a:p>
          <a:p>
            <a:r>
              <a:rPr lang="en-US" sz="2800" dirty="0">
                <a:solidFill>
                  <a:schemeClr val="tx1"/>
                </a:solidFill>
              </a:rPr>
              <a:t>No guarantees the candidate will stay after training completed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166" y="0"/>
            <a:ext cx="3568834" cy="17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25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NCT Program vs. Apprentice Program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51212"/>
              </p:ext>
            </p:extLst>
          </p:nvPr>
        </p:nvGraphicFramePr>
        <p:xfrm>
          <a:off x="838200" y="1229929"/>
          <a:ext cx="10646044" cy="476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9129">
                  <a:extLst>
                    <a:ext uri="{9D8B030D-6E8A-4147-A177-3AD203B41FA5}">
                      <a16:colId xmlns:a16="http://schemas.microsoft.com/office/drawing/2014/main" val="3398287684"/>
                    </a:ext>
                  </a:extLst>
                </a:gridCol>
                <a:gridCol w="5346915">
                  <a:extLst>
                    <a:ext uri="{9D8B030D-6E8A-4147-A177-3AD203B41FA5}">
                      <a16:colId xmlns:a16="http://schemas.microsoft.com/office/drawing/2014/main" val="2116509150"/>
                    </a:ext>
                  </a:extLst>
                </a:gridCol>
              </a:tblGrid>
              <a:tr h="751439">
                <a:tc>
                  <a:txBody>
                    <a:bodyPr/>
                    <a:lstStyle/>
                    <a:p>
                      <a:r>
                        <a:rPr lang="en-US" dirty="0"/>
                        <a:t>Development of a </a:t>
                      </a:r>
                    </a:p>
                    <a:p>
                      <a:r>
                        <a:rPr lang="en-US" sz="2800" dirty="0"/>
                        <a:t>NCT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Medical Laboratory Technologist</a:t>
                      </a:r>
                    </a:p>
                    <a:p>
                      <a:r>
                        <a:rPr lang="en-US" dirty="0"/>
                        <a:t> </a:t>
                      </a:r>
                      <a:r>
                        <a:rPr lang="en-US" sz="2800" dirty="0"/>
                        <a:t>Apprentice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197731"/>
                  </a:ext>
                </a:extLst>
              </a:tr>
              <a:tr h="953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 In Lab Classroom Instruction for NCT – Lab Trainer role 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Supported through your State Apprentice Programs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215278"/>
                  </a:ext>
                </a:extLst>
              </a:tr>
              <a:tr h="953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Classroom Instruction can follow along with the on job experience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Partnership with local college for classroom instruction (MATC)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313216"/>
                  </a:ext>
                </a:extLst>
              </a:tr>
              <a:tr h="953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Candidate is eligible for ASCP Certification after one year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Candidate can complete classroom instruction over two college semesters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857344"/>
                  </a:ext>
                </a:extLst>
              </a:tr>
              <a:tr h="953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Pay candidate for time in classroom (expect studying after hours at times)	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Pay candidate tuition, books and parking fees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144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401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DL Colors">
      <a:dk1>
        <a:srgbClr val="2E2824"/>
      </a:dk1>
      <a:lt1>
        <a:srgbClr val="FFFFFF"/>
      </a:lt1>
      <a:dk2>
        <a:srgbClr val="2E2824"/>
      </a:dk2>
      <a:lt2>
        <a:srgbClr val="E7E6E6"/>
      </a:lt2>
      <a:accent1>
        <a:srgbClr val="642240"/>
      </a:accent1>
      <a:accent2>
        <a:srgbClr val="C3A11C"/>
      </a:accent2>
      <a:accent3>
        <a:srgbClr val="AC162C"/>
      </a:accent3>
      <a:accent4>
        <a:srgbClr val="2E2824"/>
      </a:accent4>
      <a:accent5>
        <a:srgbClr val="B5B7BA"/>
      </a:accent5>
      <a:accent6>
        <a:srgbClr val="642240"/>
      </a:accent6>
      <a:hlink>
        <a:srgbClr val="642240"/>
      </a:hlink>
      <a:folHlink>
        <a:srgbClr val="64224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12295</TotalTime>
  <Words>2084</Words>
  <Application>Microsoft Office PowerPoint</Application>
  <PresentationFormat>Widescreen</PresentationFormat>
  <Paragraphs>456</Paragraphs>
  <Slides>40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Barlow Bold</vt:lpstr>
      <vt:lpstr>Calibri</vt:lpstr>
      <vt:lpstr>Clear Sans</vt:lpstr>
      <vt:lpstr>Clear Sans Bold</vt:lpstr>
      <vt:lpstr>Comic Sans</vt:lpstr>
      <vt:lpstr>Comic Sans Bold</vt:lpstr>
      <vt:lpstr>Poppins Medium Bold</vt:lpstr>
      <vt:lpstr>Roboto Condensed Bold</vt:lpstr>
      <vt:lpstr>Roche Serif Light</vt:lpstr>
      <vt:lpstr>Wingdings</vt:lpstr>
      <vt:lpstr>Office Theme</vt:lpstr>
      <vt:lpstr>Keeping  Your Laboratory Fully Staffed WDL Successes </vt:lpstr>
      <vt:lpstr>PowerPoint Presentation</vt:lpstr>
      <vt:lpstr>             Key Agenda Topics</vt:lpstr>
      <vt:lpstr>       </vt:lpstr>
      <vt:lpstr>PowerPoint Presentation</vt:lpstr>
      <vt:lpstr>Attracting Qualified Lab Team Members</vt:lpstr>
      <vt:lpstr>Non-Certified Tech (NCT) Program</vt:lpstr>
      <vt:lpstr>   NCT - PROs and CONs</vt:lpstr>
      <vt:lpstr>NCT Program vs. Apprentice Program</vt:lpstr>
      <vt:lpstr>Apprentice Program - PROs and CONs</vt:lpstr>
      <vt:lpstr>Development of NCT Program</vt:lpstr>
      <vt:lpstr>Development of Classroom Instruction</vt:lpstr>
      <vt:lpstr>NCT Program - Candidate Perspectives</vt:lpstr>
      <vt:lpstr>NCT Program – Dept. Manager Perspective</vt:lpstr>
      <vt:lpstr>PowerPoint Presentation</vt:lpstr>
      <vt:lpstr>PowerPoint Presentation</vt:lpstr>
      <vt:lpstr>PowerPoint Presentation</vt:lpstr>
      <vt:lpstr>PowerPoint Presentation</vt:lpstr>
      <vt:lpstr>WDL and MATC Collaboration MLS</vt:lpstr>
      <vt:lpstr>       </vt:lpstr>
      <vt:lpstr>Medical Laboratory Assistant Program</vt:lpstr>
      <vt:lpstr>MLA Exam Eligibility Requirements</vt:lpstr>
      <vt:lpstr>Medical Laboratory Exam Content </vt:lpstr>
      <vt:lpstr>Provide Certification Support</vt:lpstr>
      <vt:lpstr>MLA - Successful Exam</vt:lpstr>
      <vt:lpstr>MLA – Manager Perspective Benefits Microbiology/Molecular Manager – Jo Mentzer</vt:lpstr>
      <vt:lpstr>Medical Laboratory Assistant Responsibilities</vt:lpstr>
      <vt:lpstr>MLA  - Manager Perspective on  Candidates Pre-Analytical Manager – Jonathan Smith</vt:lpstr>
      <vt:lpstr>       Increasing Student Awareness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Key Topic 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Hogan</dc:creator>
  <cp:lastModifiedBy>Kathy Nucifora</cp:lastModifiedBy>
  <cp:revision>115</cp:revision>
  <dcterms:created xsi:type="dcterms:W3CDTF">2017-10-13T14:24:07Z</dcterms:created>
  <dcterms:modified xsi:type="dcterms:W3CDTF">2026-05-04T23:39:08Z</dcterms:modified>
</cp:coreProperties>
</file>