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78" r:id="rId2"/>
    <p:sldId id="256" r:id="rId3"/>
    <p:sldId id="285" r:id="rId4"/>
    <p:sldId id="264" r:id="rId5"/>
    <p:sldId id="258" r:id="rId6"/>
    <p:sldId id="259" r:id="rId7"/>
    <p:sldId id="260" r:id="rId8"/>
    <p:sldId id="261" r:id="rId9"/>
    <p:sldId id="279" r:id="rId10"/>
    <p:sldId id="280" r:id="rId11"/>
    <p:sldId id="283" r:id="rId12"/>
    <p:sldId id="284"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09" autoAdjust="0"/>
    <p:restoredTop sz="94660"/>
  </p:normalViewPr>
  <p:slideViewPr>
    <p:cSldViewPr>
      <p:cViewPr varScale="1">
        <p:scale>
          <a:sx n="78" d="100"/>
          <a:sy n="78" d="100"/>
        </p:scale>
        <p:origin x="1584"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y Nucifora" userId="47c9fba5-3ad9-49e2-bb00-8d70986efdd4" providerId="ADAL" clId="{483E753C-5278-4F6F-A20B-0E856169CE7F}"/>
    <pc:docChg chg="undo custSel addSld delSld modSld">
      <pc:chgData name="Kathy Nucifora" userId="47c9fba5-3ad9-49e2-bb00-8d70986efdd4" providerId="ADAL" clId="{483E753C-5278-4F6F-A20B-0E856169CE7F}" dt="2026-01-09T19:54:10.444" v="11" actId="20577"/>
      <pc:docMkLst>
        <pc:docMk/>
      </pc:docMkLst>
      <pc:sldChg chg="del">
        <pc:chgData name="Kathy Nucifora" userId="47c9fba5-3ad9-49e2-bb00-8d70986efdd4" providerId="ADAL" clId="{483E753C-5278-4F6F-A20B-0E856169CE7F}" dt="2026-01-09T19:53:21.379" v="4" actId="2696"/>
        <pc:sldMkLst>
          <pc:docMk/>
          <pc:sldMk cId="2908899329" sldId="275"/>
        </pc:sldMkLst>
      </pc:sldChg>
      <pc:sldChg chg="add del">
        <pc:chgData name="Kathy Nucifora" userId="47c9fba5-3ad9-49e2-bb00-8d70986efdd4" providerId="ADAL" clId="{483E753C-5278-4F6F-A20B-0E856169CE7F}" dt="2026-01-09T19:53:13.586" v="3" actId="2696"/>
        <pc:sldMkLst>
          <pc:docMk/>
          <pc:sldMk cId="2521890984" sldId="276"/>
        </pc:sldMkLst>
      </pc:sldChg>
      <pc:sldChg chg="del">
        <pc:chgData name="Kathy Nucifora" userId="47c9fba5-3ad9-49e2-bb00-8d70986efdd4" providerId="ADAL" clId="{483E753C-5278-4F6F-A20B-0E856169CE7F}" dt="2026-01-09T19:53:07.572" v="2" actId="2696"/>
        <pc:sldMkLst>
          <pc:docMk/>
          <pc:sldMk cId="2115096066" sldId="277"/>
        </pc:sldMkLst>
      </pc:sldChg>
      <pc:sldChg chg="modSp mod">
        <pc:chgData name="Kathy Nucifora" userId="47c9fba5-3ad9-49e2-bb00-8d70986efdd4" providerId="ADAL" clId="{483E753C-5278-4F6F-A20B-0E856169CE7F}" dt="2026-01-09T19:54:10.444" v="11" actId="20577"/>
        <pc:sldMkLst>
          <pc:docMk/>
          <pc:sldMk cId="2515629930" sldId="284"/>
        </pc:sldMkLst>
        <pc:spChg chg="mod">
          <ac:chgData name="Kathy Nucifora" userId="47c9fba5-3ad9-49e2-bb00-8d70986efdd4" providerId="ADAL" clId="{483E753C-5278-4F6F-A20B-0E856169CE7F}" dt="2026-01-09T19:54:10.444" v="11" actId="20577"/>
          <ac:spMkLst>
            <pc:docMk/>
            <pc:sldMk cId="2515629930" sldId="284"/>
            <ac:spMk id="2" creationId="{25859649-641E-7BBF-7C54-E4DCA0A5A05C}"/>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FFFF61-E753-4430-A5E6-B0169DBE1E91}"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81CB52ED-A64E-4024-B7A6-C06BA53430DD}">
      <dgm:prSet/>
      <dgm:spPr/>
      <dgm:t>
        <a:bodyPr/>
        <a:lstStyle/>
        <a:p>
          <a:pPr>
            <a:lnSpc>
              <a:spcPct val="100000"/>
            </a:lnSpc>
            <a:defRPr cap="all"/>
          </a:pPr>
          <a:r>
            <a:rPr lang="en-US"/>
            <a:t>Pathologist</a:t>
          </a:r>
        </a:p>
      </dgm:t>
    </dgm:pt>
    <dgm:pt modelId="{6B17EEF6-9780-47E2-9021-ACE9ED45CC9C}" type="parTrans" cxnId="{83D43B8A-2C0E-4FBA-A6A6-2496059363E4}">
      <dgm:prSet/>
      <dgm:spPr/>
      <dgm:t>
        <a:bodyPr/>
        <a:lstStyle/>
        <a:p>
          <a:endParaRPr lang="en-US"/>
        </a:p>
      </dgm:t>
    </dgm:pt>
    <dgm:pt modelId="{EA793E6B-F972-4239-83D6-B8B97FA852D4}" type="sibTrans" cxnId="{83D43B8A-2C0E-4FBA-A6A6-2496059363E4}">
      <dgm:prSet/>
      <dgm:spPr/>
      <dgm:t>
        <a:bodyPr/>
        <a:lstStyle/>
        <a:p>
          <a:endParaRPr lang="en-US"/>
        </a:p>
      </dgm:t>
    </dgm:pt>
    <dgm:pt modelId="{21BD6AD0-3B4D-4C9C-8A68-072AF04C0B4F}">
      <dgm:prSet/>
      <dgm:spPr/>
      <dgm:t>
        <a:bodyPr/>
        <a:lstStyle/>
        <a:p>
          <a:pPr>
            <a:lnSpc>
              <a:spcPct val="100000"/>
            </a:lnSpc>
            <a:defRPr cap="all"/>
          </a:pPr>
          <a:r>
            <a:rPr lang="en-US"/>
            <a:t>Pathologist Assistant</a:t>
          </a:r>
        </a:p>
      </dgm:t>
    </dgm:pt>
    <dgm:pt modelId="{694A5F47-0DA8-4847-8F6F-490282F3AB1C}" type="parTrans" cxnId="{4DA9FBE1-90A2-4216-83AB-D57608BA56BE}">
      <dgm:prSet/>
      <dgm:spPr/>
      <dgm:t>
        <a:bodyPr/>
        <a:lstStyle/>
        <a:p>
          <a:endParaRPr lang="en-US"/>
        </a:p>
      </dgm:t>
    </dgm:pt>
    <dgm:pt modelId="{06F717A0-A09D-4464-A578-E2044C47C450}" type="sibTrans" cxnId="{4DA9FBE1-90A2-4216-83AB-D57608BA56BE}">
      <dgm:prSet/>
      <dgm:spPr/>
      <dgm:t>
        <a:bodyPr/>
        <a:lstStyle/>
        <a:p>
          <a:endParaRPr lang="en-US"/>
        </a:p>
      </dgm:t>
    </dgm:pt>
    <dgm:pt modelId="{BFF2A321-3352-466E-A444-568A73A4BC35}">
      <dgm:prSet/>
      <dgm:spPr/>
      <dgm:t>
        <a:bodyPr/>
        <a:lstStyle/>
        <a:p>
          <a:pPr>
            <a:lnSpc>
              <a:spcPct val="100000"/>
            </a:lnSpc>
            <a:defRPr cap="all"/>
          </a:pPr>
          <a:r>
            <a:rPr lang="en-US"/>
            <a:t>Histology Technician/Technologist</a:t>
          </a:r>
        </a:p>
      </dgm:t>
    </dgm:pt>
    <dgm:pt modelId="{B8AE729C-0219-4979-BD43-9FA1AE26CC6F}" type="parTrans" cxnId="{1CF6B8A7-0783-45EE-B13D-E87320DEA9B5}">
      <dgm:prSet/>
      <dgm:spPr/>
      <dgm:t>
        <a:bodyPr/>
        <a:lstStyle/>
        <a:p>
          <a:endParaRPr lang="en-US"/>
        </a:p>
      </dgm:t>
    </dgm:pt>
    <dgm:pt modelId="{6D20E78C-DBFB-4338-BACD-3EFBAA127392}" type="sibTrans" cxnId="{1CF6B8A7-0783-45EE-B13D-E87320DEA9B5}">
      <dgm:prSet/>
      <dgm:spPr/>
      <dgm:t>
        <a:bodyPr/>
        <a:lstStyle/>
        <a:p>
          <a:endParaRPr lang="en-US"/>
        </a:p>
      </dgm:t>
    </dgm:pt>
    <dgm:pt modelId="{DDDBA13F-4800-47AE-8A62-553EFA418828}" type="pres">
      <dgm:prSet presAssocID="{6FFFFF61-E753-4430-A5E6-B0169DBE1E91}" presName="root" presStyleCnt="0">
        <dgm:presLayoutVars>
          <dgm:dir/>
          <dgm:resizeHandles val="exact"/>
        </dgm:presLayoutVars>
      </dgm:prSet>
      <dgm:spPr/>
    </dgm:pt>
    <dgm:pt modelId="{41CCCB5E-56E3-4C54-B88C-172BA310306B}" type="pres">
      <dgm:prSet presAssocID="{81CB52ED-A64E-4024-B7A6-C06BA53430DD}" presName="compNode" presStyleCnt="0"/>
      <dgm:spPr/>
    </dgm:pt>
    <dgm:pt modelId="{1067FDC5-22F6-4431-863E-83703A69130C}" type="pres">
      <dgm:prSet presAssocID="{81CB52ED-A64E-4024-B7A6-C06BA53430DD}" presName="iconBgRect" presStyleLbl="bgShp" presStyleIdx="0" presStyleCnt="3"/>
      <dgm:spPr/>
    </dgm:pt>
    <dgm:pt modelId="{6F6957D3-0E05-4661-BC0F-E0E1094AFC09}" type="pres">
      <dgm:prSet presAssocID="{81CB52ED-A64E-4024-B7A6-C06BA53430D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octor"/>
        </a:ext>
      </dgm:extLst>
    </dgm:pt>
    <dgm:pt modelId="{E890CA68-A0F4-46E1-AB23-29F89D4A6DA3}" type="pres">
      <dgm:prSet presAssocID="{81CB52ED-A64E-4024-B7A6-C06BA53430DD}" presName="spaceRect" presStyleCnt="0"/>
      <dgm:spPr/>
    </dgm:pt>
    <dgm:pt modelId="{31624203-04F0-4A94-925D-168C746B9659}" type="pres">
      <dgm:prSet presAssocID="{81CB52ED-A64E-4024-B7A6-C06BA53430DD}" presName="textRect" presStyleLbl="revTx" presStyleIdx="0" presStyleCnt="3">
        <dgm:presLayoutVars>
          <dgm:chMax val="1"/>
          <dgm:chPref val="1"/>
        </dgm:presLayoutVars>
      </dgm:prSet>
      <dgm:spPr/>
    </dgm:pt>
    <dgm:pt modelId="{8484C42B-00CE-4B4E-8173-28A0EFFF60C3}" type="pres">
      <dgm:prSet presAssocID="{EA793E6B-F972-4239-83D6-B8B97FA852D4}" presName="sibTrans" presStyleCnt="0"/>
      <dgm:spPr/>
    </dgm:pt>
    <dgm:pt modelId="{77B173AE-15EF-4CC3-99B9-1B5BD1A3F089}" type="pres">
      <dgm:prSet presAssocID="{21BD6AD0-3B4D-4C9C-8A68-072AF04C0B4F}" presName="compNode" presStyleCnt="0"/>
      <dgm:spPr/>
    </dgm:pt>
    <dgm:pt modelId="{CC75886D-E5D2-4533-B50C-C85D25DA7BE7}" type="pres">
      <dgm:prSet presAssocID="{21BD6AD0-3B4D-4C9C-8A68-072AF04C0B4F}" presName="iconBgRect" presStyleLbl="bgShp" presStyleIdx="1" presStyleCnt="3"/>
      <dgm:spPr/>
    </dgm:pt>
    <dgm:pt modelId="{C4F13FBD-C042-44BB-A833-10F0EAC0B349}" type="pres">
      <dgm:prSet presAssocID="{21BD6AD0-3B4D-4C9C-8A68-072AF04C0B4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tethoscope"/>
        </a:ext>
      </dgm:extLst>
    </dgm:pt>
    <dgm:pt modelId="{A1705301-E4E6-4D89-8C35-BC0F4E98418C}" type="pres">
      <dgm:prSet presAssocID="{21BD6AD0-3B4D-4C9C-8A68-072AF04C0B4F}" presName="spaceRect" presStyleCnt="0"/>
      <dgm:spPr/>
    </dgm:pt>
    <dgm:pt modelId="{51C1F8A1-8D17-47FB-8DAB-D114FCC73C8F}" type="pres">
      <dgm:prSet presAssocID="{21BD6AD0-3B4D-4C9C-8A68-072AF04C0B4F}" presName="textRect" presStyleLbl="revTx" presStyleIdx="1" presStyleCnt="3">
        <dgm:presLayoutVars>
          <dgm:chMax val="1"/>
          <dgm:chPref val="1"/>
        </dgm:presLayoutVars>
      </dgm:prSet>
      <dgm:spPr/>
    </dgm:pt>
    <dgm:pt modelId="{15FDCE40-1CFF-4005-A64E-1CA86DE6A3FD}" type="pres">
      <dgm:prSet presAssocID="{06F717A0-A09D-4464-A578-E2044C47C450}" presName="sibTrans" presStyleCnt="0"/>
      <dgm:spPr/>
    </dgm:pt>
    <dgm:pt modelId="{15DFB4C1-1831-4F31-8D7F-B67BB5A717FB}" type="pres">
      <dgm:prSet presAssocID="{BFF2A321-3352-466E-A444-568A73A4BC35}" presName="compNode" presStyleCnt="0"/>
      <dgm:spPr/>
    </dgm:pt>
    <dgm:pt modelId="{4B3FFDAE-8F8D-485E-AB2E-34463399E350}" type="pres">
      <dgm:prSet presAssocID="{BFF2A321-3352-466E-A444-568A73A4BC35}" presName="iconBgRect" presStyleLbl="bgShp" presStyleIdx="2" presStyleCnt="3"/>
      <dgm:spPr/>
    </dgm:pt>
    <dgm:pt modelId="{62391A0A-39B9-423F-91D3-6B5E531EE88B}" type="pres">
      <dgm:prSet presAssocID="{BFF2A321-3352-466E-A444-568A73A4BC3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icroscope"/>
        </a:ext>
      </dgm:extLst>
    </dgm:pt>
    <dgm:pt modelId="{64B49A19-1FE4-42DF-9CFF-EAB8D8C697DA}" type="pres">
      <dgm:prSet presAssocID="{BFF2A321-3352-466E-A444-568A73A4BC35}" presName="spaceRect" presStyleCnt="0"/>
      <dgm:spPr/>
    </dgm:pt>
    <dgm:pt modelId="{46660E9E-6175-463F-847E-A9908D147F2A}" type="pres">
      <dgm:prSet presAssocID="{BFF2A321-3352-466E-A444-568A73A4BC35}" presName="textRect" presStyleLbl="revTx" presStyleIdx="2" presStyleCnt="3">
        <dgm:presLayoutVars>
          <dgm:chMax val="1"/>
          <dgm:chPref val="1"/>
        </dgm:presLayoutVars>
      </dgm:prSet>
      <dgm:spPr/>
    </dgm:pt>
  </dgm:ptLst>
  <dgm:cxnLst>
    <dgm:cxn modelId="{83A41800-362A-4D96-AD81-81998BBD1785}" type="presOf" srcId="{81CB52ED-A64E-4024-B7A6-C06BA53430DD}" destId="{31624203-04F0-4A94-925D-168C746B9659}" srcOrd="0" destOrd="0" presId="urn:microsoft.com/office/officeart/2018/5/layout/IconCircleLabelList"/>
    <dgm:cxn modelId="{0BBA7D40-B93A-409E-87C4-67BFBC87F285}" type="presOf" srcId="{6FFFFF61-E753-4430-A5E6-B0169DBE1E91}" destId="{DDDBA13F-4800-47AE-8A62-553EFA418828}" srcOrd="0" destOrd="0" presId="urn:microsoft.com/office/officeart/2018/5/layout/IconCircleLabelList"/>
    <dgm:cxn modelId="{83D43B8A-2C0E-4FBA-A6A6-2496059363E4}" srcId="{6FFFFF61-E753-4430-A5E6-B0169DBE1E91}" destId="{81CB52ED-A64E-4024-B7A6-C06BA53430DD}" srcOrd="0" destOrd="0" parTransId="{6B17EEF6-9780-47E2-9021-ACE9ED45CC9C}" sibTransId="{EA793E6B-F972-4239-83D6-B8B97FA852D4}"/>
    <dgm:cxn modelId="{1CF6B8A7-0783-45EE-B13D-E87320DEA9B5}" srcId="{6FFFFF61-E753-4430-A5E6-B0169DBE1E91}" destId="{BFF2A321-3352-466E-A444-568A73A4BC35}" srcOrd="2" destOrd="0" parTransId="{B8AE729C-0219-4979-BD43-9FA1AE26CC6F}" sibTransId="{6D20E78C-DBFB-4338-BACD-3EFBAA127392}"/>
    <dgm:cxn modelId="{74975BC6-23BD-46D3-A388-03225EBE72F9}" type="presOf" srcId="{BFF2A321-3352-466E-A444-568A73A4BC35}" destId="{46660E9E-6175-463F-847E-A9908D147F2A}" srcOrd="0" destOrd="0" presId="urn:microsoft.com/office/officeart/2018/5/layout/IconCircleLabelList"/>
    <dgm:cxn modelId="{C670D0CF-C05C-498A-9AB9-CA37149FFE2F}" type="presOf" srcId="{21BD6AD0-3B4D-4C9C-8A68-072AF04C0B4F}" destId="{51C1F8A1-8D17-47FB-8DAB-D114FCC73C8F}" srcOrd="0" destOrd="0" presId="urn:microsoft.com/office/officeart/2018/5/layout/IconCircleLabelList"/>
    <dgm:cxn modelId="{4DA9FBE1-90A2-4216-83AB-D57608BA56BE}" srcId="{6FFFFF61-E753-4430-A5E6-B0169DBE1E91}" destId="{21BD6AD0-3B4D-4C9C-8A68-072AF04C0B4F}" srcOrd="1" destOrd="0" parTransId="{694A5F47-0DA8-4847-8F6F-490282F3AB1C}" sibTransId="{06F717A0-A09D-4464-A578-E2044C47C450}"/>
    <dgm:cxn modelId="{3F533718-25DA-42A9-B61E-9A58F2827522}" type="presParOf" srcId="{DDDBA13F-4800-47AE-8A62-553EFA418828}" destId="{41CCCB5E-56E3-4C54-B88C-172BA310306B}" srcOrd="0" destOrd="0" presId="urn:microsoft.com/office/officeart/2018/5/layout/IconCircleLabelList"/>
    <dgm:cxn modelId="{5B629F54-A4DE-44F1-BFD3-D3E1377DED25}" type="presParOf" srcId="{41CCCB5E-56E3-4C54-B88C-172BA310306B}" destId="{1067FDC5-22F6-4431-863E-83703A69130C}" srcOrd="0" destOrd="0" presId="urn:microsoft.com/office/officeart/2018/5/layout/IconCircleLabelList"/>
    <dgm:cxn modelId="{4B5FCDB8-3DCE-4B64-8641-CF3920714A30}" type="presParOf" srcId="{41CCCB5E-56E3-4C54-B88C-172BA310306B}" destId="{6F6957D3-0E05-4661-BC0F-E0E1094AFC09}" srcOrd="1" destOrd="0" presId="urn:microsoft.com/office/officeart/2018/5/layout/IconCircleLabelList"/>
    <dgm:cxn modelId="{674F0ED8-1344-43DA-9FD2-DC3FE99AE966}" type="presParOf" srcId="{41CCCB5E-56E3-4C54-B88C-172BA310306B}" destId="{E890CA68-A0F4-46E1-AB23-29F89D4A6DA3}" srcOrd="2" destOrd="0" presId="urn:microsoft.com/office/officeart/2018/5/layout/IconCircleLabelList"/>
    <dgm:cxn modelId="{04BFFD8B-1A8F-4462-A7FA-361FCA38BFBC}" type="presParOf" srcId="{41CCCB5E-56E3-4C54-B88C-172BA310306B}" destId="{31624203-04F0-4A94-925D-168C746B9659}" srcOrd="3" destOrd="0" presId="urn:microsoft.com/office/officeart/2018/5/layout/IconCircleLabelList"/>
    <dgm:cxn modelId="{7821E202-E5B9-4FCE-ABDE-FC4B3945E4DF}" type="presParOf" srcId="{DDDBA13F-4800-47AE-8A62-553EFA418828}" destId="{8484C42B-00CE-4B4E-8173-28A0EFFF60C3}" srcOrd="1" destOrd="0" presId="urn:microsoft.com/office/officeart/2018/5/layout/IconCircleLabelList"/>
    <dgm:cxn modelId="{1D1D8B81-E418-4CD1-8E6E-ED7886AD4926}" type="presParOf" srcId="{DDDBA13F-4800-47AE-8A62-553EFA418828}" destId="{77B173AE-15EF-4CC3-99B9-1B5BD1A3F089}" srcOrd="2" destOrd="0" presId="urn:microsoft.com/office/officeart/2018/5/layout/IconCircleLabelList"/>
    <dgm:cxn modelId="{710678BD-ACF1-4779-80BA-EA8B39FB787A}" type="presParOf" srcId="{77B173AE-15EF-4CC3-99B9-1B5BD1A3F089}" destId="{CC75886D-E5D2-4533-B50C-C85D25DA7BE7}" srcOrd="0" destOrd="0" presId="urn:microsoft.com/office/officeart/2018/5/layout/IconCircleLabelList"/>
    <dgm:cxn modelId="{5ECB91AC-E534-49DE-A473-B7E01415204A}" type="presParOf" srcId="{77B173AE-15EF-4CC3-99B9-1B5BD1A3F089}" destId="{C4F13FBD-C042-44BB-A833-10F0EAC0B349}" srcOrd="1" destOrd="0" presId="urn:microsoft.com/office/officeart/2018/5/layout/IconCircleLabelList"/>
    <dgm:cxn modelId="{E007479C-6D5A-4C6C-ACAC-238C4CBC995A}" type="presParOf" srcId="{77B173AE-15EF-4CC3-99B9-1B5BD1A3F089}" destId="{A1705301-E4E6-4D89-8C35-BC0F4E98418C}" srcOrd="2" destOrd="0" presId="urn:microsoft.com/office/officeart/2018/5/layout/IconCircleLabelList"/>
    <dgm:cxn modelId="{B84AA35C-1BE2-4C50-8C85-9AE7ABCEA5F5}" type="presParOf" srcId="{77B173AE-15EF-4CC3-99B9-1B5BD1A3F089}" destId="{51C1F8A1-8D17-47FB-8DAB-D114FCC73C8F}" srcOrd="3" destOrd="0" presId="urn:microsoft.com/office/officeart/2018/5/layout/IconCircleLabelList"/>
    <dgm:cxn modelId="{BBD5FE9E-C6A8-47E6-88E0-1EDF524449B0}" type="presParOf" srcId="{DDDBA13F-4800-47AE-8A62-553EFA418828}" destId="{15FDCE40-1CFF-4005-A64E-1CA86DE6A3FD}" srcOrd="3" destOrd="0" presId="urn:microsoft.com/office/officeart/2018/5/layout/IconCircleLabelList"/>
    <dgm:cxn modelId="{8D3E5DC1-634E-46E7-9A8E-65AEC3B2DEE5}" type="presParOf" srcId="{DDDBA13F-4800-47AE-8A62-553EFA418828}" destId="{15DFB4C1-1831-4F31-8D7F-B67BB5A717FB}" srcOrd="4" destOrd="0" presId="urn:microsoft.com/office/officeart/2018/5/layout/IconCircleLabelList"/>
    <dgm:cxn modelId="{38A82E7E-0236-4A2A-B8E6-9D8431889DD3}" type="presParOf" srcId="{15DFB4C1-1831-4F31-8D7F-B67BB5A717FB}" destId="{4B3FFDAE-8F8D-485E-AB2E-34463399E350}" srcOrd="0" destOrd="0" presId="urn:microsoft.com/office/officeart/2018/5/layout/IconCircleLabelList"/>
    <dgm:cxn modelId="{2FF01F1F-185A-4126-92C5-7646852B6B9C}" type="presParOf" srcId="{15DFB4C1-1831-4F31-8D7F-B67BB5A717FB}" destId="{62391A0A-39B9-423F-91D3-6B5E531EE88B}" srcOrd="1" destOrd="0" presId="urn:microsoft.com/office/officeart/2018/5/layout/IconCircleLabelList"/>
    <dgm:cxn modelId="{F5F1CB2E-BF80-46D4-A3EC-726C96203AF7}" type="presParOf" srcId="{15DFB4C1-1831-4F31-8D7F-B67BB5A717FB}" destId="{64B49A19-1FE4-42DF-9CFF-EAB8D8C697DA}" srcOrd="2" destOrd="0" presId="urn:microsoft.com/office/officeart/2018/5/layout/IconCircleLabelList"/>
    <dgm:cxn modelId="{FA3C3F17-0DE3-4741-916C-9B4CA05142F5}" type="presParOf" srcId="{15DFB4C1-1831-4F31-8D7F-B67BB5A717FB}" destId="{46660E9E-6175-463F-847E-A9908D147F2A}"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67FDC5-22F6-4431-863E-83703A69130C}">
      <dsp:nvSpPr>
        <dsp:cNvPr id="0" name=""/>
        <dsp:cNvSpPr/>
      </dsp:nvSpPr>
      <dsp:spPr>
        <a:xfrm>
          <a:off x="496949" y="706881"/>
          <a:ext cx="1475437" cy="147543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6957D3-0E05-4661-BC0F-E0E1094AFC09}">
      <dsp:nvSpPr>
        <dsp:cNvPr id="0" name=""/>
        <dsp:cNvSpPr/>
      </dsp:nvSpPr>
      <dsp:spPr>
        <a:xfrm>
          <a:off x="811387" y="1021319"/>
          <a:ext cx="846562" cy="8465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624203-04F0-4A94-925D-168C746B9659}">
      <dsp:nvSpPr>
        <dsp:cNvPr id="0" name=""/>
        <dsp:cNvSpPr/>
      </dsp:nvSpPr>
      <dsp:spPr>
        <a:xfrm>
          <a:off x="25293" y="2641881"/>
          <a:ext cx="241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kern="1200"/>
            <a:t>Pathologist</a:t>
          </a:r>
        </a:p>
      </dsp:txBody>
      <dsp:txXfrm>
        <a:off x="25293" y="2641881"/>
        <a:ext cx="2418750" cy="720000"/>
      </dsp:txXfrm>
    </dsp:sp>
    <dsp:sp modelId="{CC75886D-E5D2-4533-B50C-C85D25DA7BE7}">
      <dsp:nvSpPr>
        <dsp:cNvPr id="0" name=""/>
        <dsp:cNvSpPr/>
      </dsp:nvSpPr>
      <dsp:spPr>
        <a:xfrm>
          <a:off x="3338981" y="706881"/>
          <a:ext cx="1475437" cy="147543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F13FBD-C042-44BB-A833-10F0EAC0B349}">
      <dsp:nvSpPr>
        <dsp:cNvPr id="0" name=""/>
        <dsp:cNvSpPr/>
      </dsp:nvSpPr>
      <dsp:spPr>
        <a:xfrm>
          <a:off x="3653418" y="1021319"/>
          <a:ext cx="846562" cy="8465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C1F8A1-8D17-47FB-8DAB-D114FCC73C8F}">
      <dsp:nvSpPr>
        <dsp:cNvPr id="0" name=""/>
        <dsp:cNvSpPr/>
      </dsp:nvSpPr>
      <dsp:spPr>
        <a:xfrm>
          <a:off x="2867324" y="2641881"/>
          <a:ext cx="241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kern="1200"/>
            <a:t>Pathologist Assistant</a:t>
          </a:r>
        </a:p>
      </dsp:txBody>
      <dsp:txXfrm>
        <a:off x="2867324" y="2641881"/>
        <a:ext cx="2418750" cy="720000"/>
      </dsp:txXfrm>
    </dsp:sp>
    <dsp:sp modelId="{4B3FFDAE-8F8D-485E-AB2E-34463399E350}">
      <dsp:nvSpPr>
        <dsp:cNvPr id="0" name=""/>
        <dsp:cNvSpPr/>
      </dsp:nvSpPr>
      <dsp:spPr>
        <a:xfrm>
          <a:off x="6181012" y="706881"/>
          <a:ext cx="1475437" cy="147543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391A0A-39B9-423F-91D3-6B5E531EE88B}">
      <dsp:nvSpPr>
        <dsp:cNvPr id="0" name=""/>
        <dsp:cNvSpPr/>
      </dsp:nvSpPr>
      <dsp:spPr>
        <a:xfrm>
          <a:off x="6495450" y="1021319"/>
          <a:ext cx="846562" cy="8465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660E9E-6175-463F-847E-A9908D147F2A}">
      <dsp:nvSpPr>
        <dsp:cNvPr id="0" name=""/>
        <dsp:cNvSpPr/>
      </dsp:nvSpPr>
      <dsp:spPr>
        <a:xfrm>
          <a:off x="5709356" y="2641881"/>
          <a:ext cx="241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kern="1200"/>
            <a:t>Histology Technician/Technologist</a:t>
          </a:r>
        </a:p>
      </dsp:txBody>
      <dsp:txXfrm>
        <a:off x="5709356" y="2641881"/>
        <a:ext cx="241875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3F56ED-4A6F-4B33-B11F-CF5C337E39AA}" type="datetimeFigureOut">
              <a:rPr lang="en-US" smtClean="0"/>
              <a:t>1/9/2026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4F57EF-F67E-471E-8140-AE4B6033946D}" type="slidenum">
              <a:rPr lang="en-US" smtClean="0"/>
              <a:t>‹#›</a:t>
            </a:fld>
            <a:endParaRPr lang="en-US"/>
          </a:p>
        </p:txBody>
      </p:sp>
    </p:spTree>
    <p:extLst>
      <p:ext uri="{BB962C8B-B14F-4D97-AF65-F5344CB8AC3E}">
        <p14:creationId xmlns:p14="http://schemas.microsoft.com/office/powerpoint/2010/main" val="631958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https://youtu.be/sBfA30Ouc8w</a:t>
            </a:r>
          </a:p>
        </p:txBody>
      </p:sp>
      <p:sp>
        <p:nvSpPr>
          <p:cNvPr id="4" name="Slide Number Placeholder 3"/>
          <p:cNvSpPr>
            <a:spLocks noGrp="1"/>
          </p:cNvSpPr>
          <p:nvPr>
            <p:ph type="sldNum" sz="quarter" idx="10"/>
          </p:nvPr>
        </p:nvSpPr>
        <p:spPr/>
        <p:txBody>
          <a:bodyPr/>
          <a:lstStyle/>
          <a:p>
            <a:fld id="{2D4F57EF-F67E-471E-8140-AE4B6033946D}" type="slidenum">
              <a:rPr lang="en-US" smtClean="0"/>
              <a:t>4</a:t>
            </a:fld>
            <a:endParaRPr lang="en-US"/>
          </a:p>
        </p:txBody>
      </p:sp>
    </p:spTree>
    <p:extLst>
      <p:ext uri="{BB962C8B-B14F-4D97-AF65-F5344CB8AC3E}">
        <p14:creationId xmlns:p14="http://schemas.microsoft.com/office/powerpoint/2010/main" val="1028858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CDF123-4162-A9F3-7EBD-38366AF888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4891C8-D50B-B503-28ED-6069BBC6E9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024D05-5143-3454-D26A-F842531951FC}"/>
              </a:ext>
            </a:extLst>
          </p:cNvPr>
          <p:cNvSpPr>
            <a:spLocks noGrp="1"/>
          </p:cNvSpPr>
          <p:nvPr>
            <p:ph type="body" idx="1"/>
          </p:nvPr>
        </p:nvSpPr>
        <p:spPr/>
        <p:txBody>
          <a:bodyPr/>
          <a:lstStyle/>
          <a:p>
            <a:r>
              <a:rPr lang="en-US" dirty="0"/>
              <a:t>https://www.youtube.com/watch?v=j7P4U7sls7k</a:t>
            </a:r>
          </a:p>
        </p:txBody>
      </p:sp>
      <p:sp>
        <p:nvSpPr>
          <p:cNvPr id="4" name="Slide Number Placeholder 3">
            <a:extLst>
              <a:ext uri="{FF2B5EF4-FFF2-40B4-BE49-F238E27FC236}">
                <a16:creationId xmlns:a16="http://schemas.microsoft.com/office/drawing/2014/main" id="{AEDF20FC-9334-0032-E274-4E8AA5CE516A}"/>
              </a:ext>
            </a:extLst>
          </p:cNvPr>
          <p:cNvSpPr>
            <a:spLocks noGrp="1"/>
          </p:cNvSpPr>
          <p:nvPr>
            <p:ph type="sldNum" sz="quarter" idx="10"/>
          </p:nvPr>
        </p:nvSpPr>
        <p:spPr/>
        <p:txBody>
          <a:bodyPr/>
          <a:lstStyle/>
          <a:p>
            <a:fld id="{2D4F57EF-F67E-471E-8140-AE4B6033946D}" type="slidenum">
              <a:rPr lang="en-US" smtClean="0"/>
              <a:t>10</a:t>
            </a:fld>
            <a:endParaRPr lang="en-US"/>
          </a:p>
        </p:txBody>
      </p:sp>
    </p:spTree>
    <p:extLst>
      <p:ext uri="{BB962C8B-B14F-4D97-AF65-F5344CB8AC3E}">
        <p14:creationId xmlns:p14="http://schemas.microsoft.com/office/powerpoint/2010/main" val="266870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598694-D771-1A05-6F95-B58FC28A68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4793B4-AD08-321F-8243-7981E0BAFD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FEB03A-7986-EF89-D213-B86BB000C16D}"/>
              </a:ext>
            </a:extLst>
          </p:cNvPr>
          <p:cNvSpPr>
            <a:spLocks noGrp="1"/>
          </p:cNvSpPr>
          <p:nvPr>
            <p:ph type="body" idx="1"/>
          </p:nvPr>
        </p:nvSpPr>
        <p:spPr/>
        <p:txBody>
          <a:bodyPr/>
          <a:lstStyle/>
          <a:p>
            <a:r>
              <a:rPr lang="en-US" dirty="0"/>
              <a:t>https://www.youtube.com/watch?v=j7P4U7sls7k</a:t>
            </a:r>
          </a:p>
        </p:txBody>
      </p:sp>
      <p:sp>
        <p:nvSpPr>
          <p:cNvPr id="4" name="Slide Number Placeholder 3">
            <a:extLst>
              <a:ext uri="{FF2B5EF4-FFF2-40B4-BE49-F238E27FC236}">
                <a16:creationId xmlns:a16="http://schemas.microsoft.com/office/drawing/2014/main" id="{232330D9-1CB6-8701-6384-C499A75A8A84}"/>
              </a:ext>
            </a:extLst>
          </p:cNvPr>
          <p:cNvSpPr>
            <a:spLocks noGrp="1"/>
          </p:cNvSpPr>
          <p:nvPr>
            <p:ph type="sldNum" sz="quarter" idx="10"/>
          </p:nvPr>
        </p:nvSpPr>
        <p:spPr/>
        <p:txBody>
          <a:bodyPr/>
          <a:lstStyle/>
          <a:p>
            <a:fld id="{2D4F57EF-F67E-471E-8140-AE4B6033946D}" type="slidenum">
              <a:rPr lang="en-US" smtClean="0"/>
              <a:t>11</a:t>
            </a:fld>
            <a:endParaRPr lang="en-US"/>
          </a:p>
        </p:txBody>
      </p:sp>
    </p:spTree>
    <p:extLst>
      <p:ext uri="{BB962C8B-B14F-4D97-AF65-F5344CB8AC3E}">
        <p14:creationId xmlns:p14="http://schemas.microsoft.com/office/powerpoint/2010/main" val="23340406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4B9A0F-4B66-9F47-2A84-D26B9ECCA6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929DBB-6C0D-7D41-FBB4-4B1709DD33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856CF9-DF69-6F58-0932-E9616B935B6C}"/>
              </a:ext>
            </a:extLst>
          </p:cNvPr>
          <p:cNvSpPr>
            <a:spLocks noGrp="1"/>
          </p:cNvSpPr>
          <p:nvPr>
            <p:ph type="body" idx="1"/>
          </p:nvPr>
        </p:nvSpPr>
        <p:spPr/>
        <p:txBody>
          <a:bodyPr/>
          <a:lstStyle/>
          <a:p>
            <a:r>
              <a:rPr lang="en-US" dirty="0"/>
              <a:t>https://www.youtube.com/watch?v=j7P4U7sls7k</a:t>
            </a:r>
          </a:p>
        </p:txBody>
      </p:sp>
      <p:sp>
        <p:nvSpPr>
          <p:cNvPr id="4" name="Slide Number Placeholder 3">
            <a:extLst>
              <a:ext uri="{FF2B5EF4-FFF2-40B4-BE49-F238E27FC236}">
                <a16:creationId xmlns:a16="http://schemas.microsoft.com/office/drawing/2014/main" id="{A51BBA7B-940A-8B4E-DC19-C5CDBDF7ABBC}"/>
              </a:ext>
            </a:extLst>
          </p:cNvPr>
          <p:cNvSpPr>
            <a:spLocks noGrp="1"/>
          </p:cNvSpPr>
          <p:nvPr>
            <p:ph type="sldNum" sz="quarter" idx="10"/>
          </p:nvPr>
        </p:nvSpPr>
        <p:spPr/>
        <p:txBody>
          <a:bodyPr/>
          <a:lstStyle/>
          <a:p>
            <a:fld id="{2D4F57EF-F67E-471E-8140-AE4B6033946D}" type="slidenum">
              <a:rPr lang="en-US" smtClean="0"/>
              <a:t>12</a:t>
            </a:fld>
            <a:endParaRPr lang="en-US"/>
          </a:p>
        </p:txBody>
      </p:sp>
    </p:spTree>
    <p:extLst>
      <p:ext uri="{BB962C8B-B14F-4D97-AF65-F5344CB8AC3E}">
        <p14:creationId xmlns:p14="http://schemas.microsoft.com/office/powerpoint/2010/main" val="4106939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42BB7C2-FA19-4165-8210-B69A8AEF6FDE}" type="datetimeFigureOut">
              <a:rPr lang="en-US" smtClean="0"/>
              <a:t>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8AFC99-2B7D-49D1-BB15-3D0EDCB3809B}" type="slidenum">
              <a:rPr lang="en-US" smtClean="0"/>
              <a:t>‹#›</a:t>
            </a:fld>
            <a:endParaRPr lang="en-US"/>
          </a:p>
        </p:txBody>
      </p:sp>
    </p:spTree>
    <p:extLst>
      <p:ext uri="{BB962C8B-B14F-4D97-AF65-F5344CB8AC3E}">
        <p14:creationId xmlns:p14="http://schemas.microsoft.com/office/powerpoint/2010/main" val="2442665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2BB7C2-FA19-4165-8210-B69A8AEF6FDE}" type="datetimeFigureOut">
              <a:rPr lang="en-US" smtClean="0"/>
              <a:t>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8AFC99-2B7D-49D1-BB15-3D0EDCB3809B}" type="slidenum">
              <a:rPr lang="en-US" smtClean="0"/>
              <a:t>‹#›</a:t>
            </a:fld>
            <a:endParaRPr lang="en-US"/>
          </a:p>
        </p:txBody>
      </p:sp>
    </p:spTree>
    <p:extLst>
      <p:ext uri="{BB962C8B-B14F-4D97-AF65-F5344CB8AC3E}">
        <p14:creationId xmlns:p14="http://schemas.microsoft.com/office/powerpoint/2010/main" val="1183826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2BB7C2-FA19-4165-8210-B69A8AEF6FDE}" type="datetimeFigureOut">
              <a:rPr lang="en-US" smtClean="0"/>
              <a:t>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8AFC99-2B7D-49D1-BB15-3D0EDCB3809B}" type="slidenum">
              <a:rPr lang="en-US" smtClean="0"/>
              <a:t>‹#›</a:t>
            </a:fld>
            <a:endParaRPr lang="en-US"/>
          </a:p>
        </p:txBody>
      </p:sp>
    </p:spTree>
    <p:extLst>
      <p:ext uri="{BB962C8B-B14F-4D97-AF65-F5344CB8AC3E}">
        <p14:creationId xmlns:p14="http://schemas.microsoft.com/office/powerpoint/2010/main" val="2014070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2BB7C2-FA19-4165-8210-B69A8AEF6FDE}" type="datetimeFigureOut">
              <a:rPr lang="en-US" smtClean="0"/>
              <a:t>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8AFC99-2B7D-49D1-BB15-3D0EDCB3809B}" type="slidenum">
              <a:rPr lang="en-US" smtClean="0"/>
              <a:t>‹#›</a:t>
            </a:fld>
            <a:endParaRPr lang="en-US"/>
          </a:p>
        </p:txBody>
      </p:sp>
    </p:spTree>
    <p:extLst>
      <p:ext uri="{BB962C8B-B14F-4D97-AF65-F5344CB8AC3E}">
        <p14:creationId xmlns:p14="http://schemas.microsoft.com/office/powerpoint/2010/main" val="3765179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2BB7C2-FA19-4165-8210-B69A8AEF6FDE}" type="datetimeFigureOut">
              <a:rPr lang="en-US" smtClean="0"/>
              <a:t>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8AFC99-2B7D-49D1-BB15-3D0EDCB3809B}" type="slidenum">
              <a:rPr lang="en-US" smtClean="0"/>
              <a:t>‹#›</a:t>
            </a:fld>
            <a:endParaRPr lang="en-US"/>
          </a:p>
        </p:txBody>
      </p:sp>
    </p:spTree>
    <p:extLst>
      <p:ext uri="{BB962C8B-B14F-4D97-AF65-F5344CB8AC3E}">
        <p14:creationId xmlns:p14="http://schemas.microsoft.com/office/powerpoint/2010/main" val="2493280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2BB7C2-FA19-4165-8210-B69A8AEF6FDE}" type="datetimeFigureOut">
              <a:rPr lang="en-US" smtClean="0"/>
              <a:t>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8AFC99-2B7D-49D1-BB15-3D0EDCB3809B}" type="slidenum">
              <a:rPr lang="en-US" smtClean="0"/>
              <a:t>‹#›</a:t>
            </a:fld>
            <a:endParaRPr lang="en-US"/>
          </a:p>
        </p:txBody>
      </p:sp>
    </p:spTree>
    <p:extLst>
      <p:ext uri="{BB962C8B-B14F-4D97-AF65-F5344CB8AC3E}">
        <p14:creationId xmlns:p14="http://schemas.microsoft.com/office/powerpoint/2010/main" val="1899366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2BB7C2-FA19-4165-8210-B69A8AEF6FDE}" type="datetimeFigureOut">
              <a:rPr lang="en-US" smtClean="0"/>
              <a:t>1/9/2026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8AFC99-2B7D-49D1-BB15-3D0EDCB3809B}" type="slidenum">
              <a:rPr lang="en-US" smtClean="0"/>
              <a:t>‹#›</a:t>
            </a:fld>
            <a:endParaRPr lang="en-US"/>
          </a:p>
        </p:txBody>
      </p:sp>
    </p:spTree>
    <p:extLst>
      <p:ext uri="{BB962C8B-B14F-4D97-AF65-F5344CB8AC3E}">
        <p14:creationId xmlns:p14="http://schemas.microsoft.com/office/powerpoint/2010/main" val="3439951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2BB7C2-FA19-4165-8210-B69A8AEF6FDE}" type="datetimeFigureOut">
              <a:rPr lang="en-US" smtClean="0"/>
              <a:t>1/9/2026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8AFC99-2B7D-49D1-BB15-3D0EDCB3809B}" type="slidenum">
              <a:rPr lang="en-US" smtClean="0"/>
              <a:t>‹#›</a:t>
            </a:fld>
            <a:endParaRPr lang="en-US"/>
          </a:p>
        </p:txBody>
      </p:sp>
    </p:spTree>
    <p:extLst>
      <p:ext uri="{BB962C8B-B14F-4D97-AF65-F5344CB8AC3E}">
        <p14:creationId xmlns:p14="http://schemas.microsoft.com/office/powerpoint/2010/main" val="974243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2BB7C2-FA19-4165-8210-B69A8AEF6FDE}" type="datetimeFigureOut">
              <a:rPr lang="en-US" smtClean="0"/>
              <a:t>1/9/2026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8AFC99-2B7D-49D1-BB15-3D0EDCB3809B}" type="slidenum">
              <a:rPr lang="en-US" smtClean="0"/>
              <a:t>‹#›</a:t>
            </a:fld>
            <a:endParaRPr lang="en-US"/>
          </a:p>
        </p:txBody>
      </p:sp>
    </p:spTree>
    <p:extLst>
      <p:ext uri="{BB962C8B-B14F-4D97-AF65-F5344CB8AC3E}">
        <p14:creationId xmlns:p14="http://schemas.microsoft.com/office/powerpoint/2010/main" val="3411232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2BB7C2-FA19-4165-8210-B69A8AEF6FDE}" type="datetimeFigureOut">
              <a:rPr lang="en-US" smtClean="0"/>
              <a:t>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8AFC99-2B7D-49D1-BB15-3D0EDCB3809B}" type="slidenum">
              <a:rPr lang="en-US" smtClean="0"/>
              <a:t>‹#›</a:t>
            </a:fld>
            <a:endParaRPr lang="en-US"/>
          </a:p>
        </p:txBody>
      </p:sp>
    </p:spTree>
    <p:extLst>
      <p:ext uri="{BB962C8B-B14F-4D97-AF65-F5344CB8AC3E}">
        <p14:creationId xmlns:p14="http://schemas.microsoft.com/office/powerpoint/2010/main" val="475004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2BB7C2-FA19-4165-8210-B69A8AEF6FDE}" type="datetimeFigureOut">
              <a:rPr lang="en-US" smtClean="0"/>
              <a:t>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8AFC99-2B7D-49D1-BB15-3D0EDCB3809B}" type="slidenum">
              <a:rPr lang="en-US" smtClean="0"/>
              <a:t>‹#›</a:t>
            </a:fld>
            <a:endParaRPr lang="en-US"/>
          </a:p>
        </p:txBody>
      </p:sp>
    </p:spTree>
    <p:extLst>
      <p:ext uri="{BB962C8B-B14F-4D97-AF65-F5344CB8AC3E}">
        <p14:creationId xmlns:p14="http://schemas.microsoft.com/office/powerpoint/2010/main" val="978303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2BB7C2-FA19-4165-8210-B69A8AEF6FDE}" type="datetimeFigureOut">
              <a:rPr lang="en-US" smtClean="0"/>
              <a:t>1/9/2026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8AFC99-2B7D-49D1-BB15-3D0EDCB3809B}" type="slidenum">
              <a:rPr lang="en-US" smtClean="0"/>
              <a:t>‹#›</a:t>
            </a:fld>
            <a:endParaRPr lang="en-US"/>
          </a:p>
        </p:txBody>
      </p:sp>
    </p:spTree>
    <p:extLst>
      <p:ext uri="{BB962C8B-B14F-4D97-AF65-F5344CB8AC3E}">
        <p14:creationId xmlns:p14="http://schemas.microsoft.com/office/powerpoint/2010/main" val="9270843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4.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5A7707F-F959-1462-BA60-0A68E8A8D718}"/>
              </a:ext>
            </a:extLst>
          </p:cNvPr>
          <p:cNvPicPr>
            <a:picLocks noChangeAspect="1"/>
          </p:cNvPicPr>
          <p:nvPr/>
        </p:nvPicPr>
        <p:blipFill>
          <a:blip r:embed="rId2"/>
          <a:srcRect r="3332" b="-1"/>
          <a:stretch>
            <a:fillRect/>
          </a:stretch>
        </p:blipFill>
        <p:spPr>
          <a:xfrm>
            <a:off x="20" y="10"/>
            <a:ext cx="9143980" cy="6857990"/>
          </a:xfrm>
          <a:prstGeom prst="rect">
            <a:avLst/>
          </a:prstGeom>
        </p:spPr>
      </p:pic>
      <p:sp>
        <p:nvSpPr>
          <p:cNvPr id="21" name="Rectangle 2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92906" y="5317240"/>
            <a:ext cx="8408194" cy="744836"/>
          </a:xfrm>
        </p:spPr>
        <p:txBody>
          <a:bodyPr vert="horz" lIns="91440" tIns="45720" rIns="91440" bIns="45720" rtlCol="0" anchor="ctr">
            <a:normAutofit/>
          </a:bodyPr>
          <a:lstStyle/>
          <a:p>
            <a:pPr>
              <a:lnSpc>
                <a:spcPct val="90000"/>
              </a:lnSpc>
            </a:pPr>
            <a:r>
              <a:rPr lang="en-US" sz="3100">
                <a:solidFill>
                  <a:schemeClr val="tx1">
                    <a:lumMod val="85000"/>
                    <a:lumOff val="15000"/>
                  </a:schemeClr>
                </a:solidFill>
              </a:rPr>
              <a:t>The Exciting World of Histology</a:t>
            </a:r>
          </a:p>
        </p:txBody>
      </p:sp>
      <p:cxnSp>
        <p:nvCxnSpPr>
          <p:cNvPr id="23" name="Straight Connector 2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0241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C0659BC-EC46-3F54-B882-B59844A98A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932F41-5D91-D9F8-C7CC-15147EC91231}"/>
              </a:ext>
            </a:extLst>
          </p:cNvPr>
          <p:cNvSpPr>
            <a:spLocks noGrp="1"/>
          </p:cNvSpPr>
          <p:nvPr>
            <p:ph type="title"/>
          </p:nvPr>
        </p:nvSpPr>
        <p:spPr>
          <a:xfrm>
            <a:off x="360759" y="3752849"/>
            <a:ext cx="2468166" cy="2452687"/>
          </a:xfrm>
        </p:spPr>
        <p:txBody>
          <a:bodyPr vert="horz" lIns="91440" tIns="45720" rIns="91440" bIns="45720" rtlCol="0" anchor="ctr">
            <a:normAutofit/>
          </a:bodyPr>
          <a:lstStyle/>
          <a:p>
            <a:pPr algn="l">
              <a:lnSpc>
                <a:spcPct val="90000"/>
              </a:lnSpc>
            </a:pPr>
            <a:r>
              <a:rPr lang="en-US" sz="3100" dirty="0"/>
              <a:t>Pathologist</a:t>
            </a:r>
          </a:p>
        </p:txBody>
      </p:sp>
      <p:pic>
        <p:nvPicPr>
          <p:cNvPr id="8" name="Picture 7">
            <a:extLst>
              <a:ext uri="{FF2B5EF4-FFF2-40B4-BE49-F238E27FC236}">
                <a16:creationId xmlns:a16="http://schemas.microsoft.com/office/drawing/2014/main" id="{3C551279-38CD-01C7-64D2-97F72A7FFA5D}"/>
              </a:ext>
            </a:extLst>
          </p:cNvPr>
          <p:cNvPicPr>
            <a:picLocks noChangeAspect="1"/>
          </p:cNvPicPr>
          <p:nvPr/>
        </p:nvPicPr>
        <p:blipFill>
          <a:blip r:embed="rId3"/>
          <a:srcRect b="27536"/>
          <a:stretch>
            <a:fillRect/>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4" name="Content Placeholder 3">
            <a:extLst>
              <a:ext uri="{FF2B5EF4-FFF2-40B4-BE49-F238E27FC236}">
                <a16:creationId xmlns:a16="http://schemas.microsoft.com/office/drawing/2014/main" id="{DD99D595-9CCE-AA8E-6E7C-BDF34B45F39D}"/>
              </a:ext>
            </a:extLst>
          </p:cNvPr>
          <p:cNvSpPr>
            <a:spLocks noGrp="1"/>
          </p:cNvSpPr>
          <p:nvPr>
            <p:ph sz="half" idx="2"/>
          </p:nvPr>
        </p:nvSpPr>
        <p:spPr>
          <a:xfrm>
            <a:off x="3167986" y="3752850"/>
            <a:ext cx="5614060" cy="2452687"/>
          </a:xfrm>
        </p:spPr>
        <p:txBody>
          <a:bodyPr vert="horz" lIns="91440" tIns="45720" rIns="91440" bIns="45720" rtlCol="0" anchor="ctr">
            <a:normAutofit/>
          </a:bodyPr>
          <a:lstStyle/>
          <a:p>
            <a:pPr marL="0" indent="0">
              <a:lnSpc>
                <a:spcPct val="90000"/>
              </a:lnSpc>
              <a:buNone/>
            </a:pPr>
            <a:r>
              <a:rPr lang="en-US" sz="1600" dirty="0"/>
              <a:t>A Pathologist is a medical doctor who specializes in diagnosing diseases by examining tissues, cells, and body fluids. They study samples under a microscope and use laboratory tests to determine the cause of illness, track how a disease is progressing, and help guide treatment decisions. Pathologists play a key role in diagnosing conditions such as infections, cancers, and autoimmune diseases, often working behind the scenes as part of a healthcare team.</a:t>
            </a:r>
          </a:p>
          <a:p>
            <a:pPr indent="-228600">
              <a:lnSpc>
                <a:spcPct val="90000"/>
              </a:lnSpc>
            </a:pPr>
            <a:endParaRPr lang="en-US" sz="1600" dirty="0"/>
          </a:p>
        </p:txBody>
      </p:sp>
    </p:spTree>
    <p:extLst>
      <p:ext uri="{BB962C8B-B14F-4D97-AF65-F5344CB8AC3E}">
        <p14:creationId xmlns:p14="http://schemas.microsoft.com/office/powerpoint/2010/main" val="28420443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97673EA-44A4-0CCE-D7ED-FB3403C89B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E4D6DA-C99B-E508-FE2D-A36808720683}"/>
              </a:ext>
            </a:extLst>
          </p:cNvPr>
          <p:cNvSpPr>
            <a:spLocks noGrp="1"/>
          </p:cNvSpPr>
          <p:nvPr>
            <p:ph type="title"/>
          </p:nvPr>
        </p:nvSpPr>
        <p:spPr>
          <a:xfrm>
            <a:off x="360758" y="3752849"/>
            <a:ext cx="2839641" cy="2452687"/>
          </a:xfrm>
        </p:spPr>
        <p:txBody>
          <a:bodyPr vert="horz" lIns="91440" tIns="45720" rIns="91440" bIns="45720" rtlCol="0" anchor="ctr">
            <a:normAutofit/>
          </a:bodyPr>
          <a:lstStyle/>
          <a:p>
            <a:pPr algn="l">
              <a:lnSpc>
                <a:spcPct val="90000"/>
              </a:lnSpc>
            </a:pPr>
            <a:r>
              <a:rPr lang="en-US" sz="3100" dirty="0"/>
              <a:t>Pathologist Assistant</a:t>
            </a:r>
          </a:p>
        </p:txBody>
      </p:sp>
      <p:pic>
        <p:nvPicPr>
          <p:cNvPr id="8" name="Picture 7">
            <a:extLst>
              <a:ext uri="{FF2B5EF4-FFF2-40B4-BE49-F238E27FC236}">
                <a16:creationId xmlns:a16="http://schemas.microsoft.com/office/drawing/2014/main" id="{E10A449E-A2F6-D4A4-4A99-B3AEE357D7C0}"/>
              </a:ext>
            </a:extLst>
          </p:cNvPr>
          <p:cNvPicPr>
            <a:picLocks noChangeAspect="1"/>
          </p:cNvPicPr>
          <p:nvPr/>
        </p:nvPicPr>
        <p:blipFill>
          <a:blip r:embed="rId3">
            <a:extLst>
              <a:ext uri="{28A0092B-C50C-407E-A947-70E740481C1C}">
                <a14:useLocalDpi xmlns:a14="http://schemas.microsoft.com/office/drawing/2010/main" val="0"/>
              </a:ext>
            </a:extLst>
          </a:blip>
          <a:srcRect b="13660"/>
          <a:stretch>
            <a:fillRect/>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4" name="Content Placeholder 3">
            <a:extLst>
              <a:ext uri="{FF2B5EF4-FFF2-40B4-BE49-F238E27FC236}">
                <a16:creationId xmlns:a16="http://schemas.microsoft.com/office/drawing/2014/main" id="{315BAA7E-AE96-A426-1B22-7F3900E0E2B2}"/>
              </a:ext>
            </a:extLst>
          </p:cNvPr>
          <p:cNvSpPr>
            <a:spLocks noGrp="1"/>
          </p:cNvSpPr>
          <p:nvPr>
            <p:ph sz="half" idx="2"/>
          </p:nvPr>
        </p:nvSpPr>
        <p:spPr>
          <a:xfrm>
            <a:off x="3429000" y="3781423"/>
            <a:ext cx="5614060" cy="2395537"/>
          </a:xfrm>
        </p:spPr>
        <p:txBody>
          <a:bodyPr vert="horz" lIns="91440" tIns="45720" rIns="91440" bIns="45720" rtlCol="0" anchor="ctr">
            <a:normAutofit/>
          </a:bodyPr>
          <a:lstStyle/>
          <a:p>
            <a:pPr marL="0" indent="0">
              <a:buNone/>
            </a:pPr>
            <a:r>
              <a:rPr lang="en-US" sz="1600" dirty="0"/>
              <a:t>Tissue specimens taken from routine surgical cases, autopsies, or other scientific investigations are examined, described and trimmed to proper size. This process is referred to as “grossing”. The resulting specimens are preserved by placing them in solutions designed to prevent decomposition of the tissue. This procedure is performed by a Pathologist Assistant and/or a Technologists.</a:t>
            </a:r>
          </a:p>
        </p:txBody>
      </p:sp>
    </p:spTree>
    <p:extLst>
      <p:ext uri="{BB962C8B-B14F-4D97-AF65-F5344CB8AC3E}">
        <p14:creationId xmlns:p14="http://schemas.microsoft.com/office/powerpoint/2010/main" val="2632440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75AF0A9-D9D8-ACB1-0D4A-7A4F232278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859649-641E-7BBF-7C54-E4DCA0A5A05C}"/>
              </a:ext>
            </a:extLst>
          </p:cNvPr>
          <p:cNvSpPr>
            <a:spLocks noGrp="1"/>
          </p:cNvSpPr>
          <p:nvPr>
            <p:ph type="title"/>
          </p:nvPr>
        </p:nvSpPr>
        <p:spPr>
          <a:xfrm>
            <a:off x="360759" y="3752849"/>
            <a:ext cx="2306242" cy="2452687"/>
          </a:xfrm>
        </p:spPr>
        <p:txBody>
          <a:bodyPr vert="horz" lIns="91440" tIns="45720" rIns="91440" bIns="45720" rtlCol="0" anchor="ctr">
            <a:normAutofit/>
          </a:bodyPr>
          <a:lstStyle/>
          <a:p>
            <a:pPr algn="l">
              <a:lnSpc>
                <a:spcPct val="90000"/>
              </a:lnSpc>
            </a:pPr>
            <a:r>
              <a:rPr lang="en-US" sz="3200"/>
              <a:t>Histology Technician/ Technologist</a:t>
            </a:r>
            <a:endParaRPr lang="en-US" sz="3100" dirty="0"/>
          </a:p>
        </p:txBody>
      </p:sp>
      <p:pic>
        <p:nvPicPr>
          <p:cNvPr id="8" name="Picture 7">
            <a:extLst>
              <a:ext uri="{FF2B5EF4-FFF2-40B4-BE49-F238E27FC236}">
                <a16:creationId xmlns:a16="http://schemas.microsoft.com/office/drawing/2014/main" id="{C113C8E2-8035-DDEB-52AB-23480082EAAE}"/>
              </a:ext>
            </a:extLst>
          </p:cNvPr>
          <p:cNvPicPr>
            <a:picLocks noChangeAspect="1"/>
          </p:cNvPicPr>
          <p:nvPr/>
        </p:nvPicPr>
        <p:blipFill>
          <a:blip r:embed="rId3">
            <a:extLst>
              <a:ext uri="{28A0092B-C50C-407E-A947-70E740481C1C}">
                <a14:useLocalDpi xmlns:a14="http://schemas.microsoft.com/office/drawing/2010/main" val="0"/>
              </a:ext>
            </a:extLst>
          </a:blip>
          <a:srcRect b="9823"/>
          <a:stretch>
            <a:fillRect/>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4" name="Content Placeholder 3">
            <a:extLst>
              <a:ext uri="{FF2B5EF4-FFF2-40B4-BE49-F238E27FC236}">
                <a16:creationId xmlns:a16="http://schemas.microsoft.com/office/drawing/2014/main" id="{B8AC0935-CAD3-7B43-5967-4879CF2CCC92}"/>
              </a:ext>
            </a:extLst>
          </p:cNvPr>
          <p:cNvSpPr>
            <a:spLocks noGrp="1"/>
          </p:cNvSpPr>
          <p:nvPr>
            <p:ph sz="half" idx="2"/>
          </p:nvPr>
        </p:nvSpPr>
        <p:spPr>
          <a:xfrm>
            <a:off x="3167986" y="3752850"/>
            <a:ext cx="5614060" cy="2452687"/>
          </a:xfrm>
        </p:spPr>
        <p:txBody>
          <a:bodyPr vert="horz" lIns="91440" tIns="45720" rIns="91440" bIns="45720" rtlCol="0" anchor="ctr">
            <a:normAutofit/>
          </a:bodyPr>
          <a:lstStyle/>
          <a:p>
            <a:pPr marL="0" indent="0">
              <a:buNone/>
            </a:pPr>
            <a:r>
              <a:rPr lang="en-US" sz="1600" dirty="0" err="1"/>
              <a:t>Histotechnicians</a:t>
            </a:r>
            <a:r>
              <a:rPr lang="en-US" sz="1600" dirty="0"/>
              <a:t> (HTs) and Histotechnologists (HTLs) have closely related roles and responsibilities within the histology laboratory. While HTs focus on preparing tissue samples, HTLs typically have more advanced education and are qualified to perform more complex testing, troubleshoot technical issues, and take on supervisory responsibilities. Both roles prepare human tissue samples into thin sections mounted on microscope slides, enabling pathologists to diagnose disease.</a:t>
            </a:r>
          </a:p>
        </p:txBody>
      </p:sp>
    </p:spTree>
    <p:extLst>
      <p:ext uri="{BB962C8B-B14F-4D97-AF65-F5344CB8AC3E}">
        <p14:creationId xmlns:p14="http://schemas.microsoft.com/office/powerpoint/2010/main" val="2515629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813300" y="304800"/>
            <a:ext cx="3968748" cy="652463"/>
          </a:xfrm>
        </p:spPr>
        <p:txBody>
          <a:bodyPr vert="horz" lIns="91440" tIns="45720" rIns="91440" bIns="45720" rtlCol="0" anchor="b">
            <a:normAutofit/>
          </a:bodyPr>
          <a:lstStyle/>
          <a:p>
            <a:pPr algn="l">
              <a:lnSpc>
                <a:spcPct val="90000"/>
              </a:lnSpc>
            </a:pPr>
            <a:r>
              <a:rPr lang="en-US" sz="3500" dirty="0"/>
              <a:t>Field of Histology</a:t>
            </a:r>
          </a:p>
        </p:txBody>
      </p:sp>
      <p:pic>
        <p:nvPicPr>
          <p:cNvPr id="6" name="Picture 5" descr="Microscopic view of cells">
            <a:extLst>
              <a:ext uri="{FF2B5EF4-FFF2-40B4-BE49-F238E27FC236}">
                <a16:creationId xmlns:a16="http://schemas.microsoft.com/office/drawing/2014/main" id="{0AFB2E31-BD27-D872-D5A2-C87979F17BC5}"/>
              </a:ext>
            </a:extLst>
          </p:cNvPr>
          <p:cNvPicPr>
            <a:picLocks noChangeAspect="1"/>
          </p:cNvPicPr>
          <p:nvPr/>
        </p:nvPicPr>
        <p:blipFill>
          <a:blip r:embed="rId2"/>
          <a:srcRect l="33339" r="22150" b="-2"/>
          <a:stretch>
            <a:fillRect/>
          </a:stretch>
        </p:blipFill>
        <p:spPr>
          <a:xfrm>
            <a:off x="2988" y="0"/>
            <a:ext cx="4573057" cy="6858000"/>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4" name="Rectangle 3"/>
          <p:cNvSpPr/>
          <p:nvPr/>
        </p:nvSpPr>
        <p:spPr>
          <a:xfrm>
            <a:off x="4813300" y="1219200"/>
            <a:ext cx="3968747" cy="5148261"/>
          </a:xfrm>
          <a:prstGeom prst="rect">
            <a:avLst/>
          </a:prstGeom>
        </p:spPr>
        <p:txBody>
          <a:bodyPr vert="horz" lIns="91440" tIns="45720" rIns="91440" bIns="45720" rtlCol="0">
            <a:normAutofit fontScale="92500" lnSpcReduction="10000"/>
          </a:bodyPr>
          <a:lstStyle/>
          <a:p>
            <a:pPr>
              <a:lnSpc>
                <a:spcPct val="90000"/>
              </a:lnSpc>
              <a:spcAft>
                <a:spcPts val="600"/>
              </a:spcAft>
            </a:pPr>
            <a:r>
              <a:rPr lang="en-US" sz="1700" dirty="0"/>
              <a:t>Histology is a structural science focused on the study of tissues, including their cellular structure and chemical composition. Histotechnologists work under the guidance of a pathologist to prepare tissue specimens from human, animal, or plant sources for use in diagnosis, research, and education. The field of histology is continually evolving, with ongoing advances in technologies and techniques.</a:t>
            </a:r>
          </a:p>
          <a:p>
            <a:pPr indent="-228600">
              <a:lnSpc>
                <a:spcPct val="90000"/>
              </a:lnSpc>
              <a:spcAft>
                <a:spcPts val="600"/>
              </a:spcAft>
              <a:buFont typeface="Arial" panose="020B0604020202020204" pitchFamily="34" charset="0"/>
              <a:buChar char="•"/>
            </a:pPr>
            <a:endParaRPr lang="en-US" sz="1100" dirty="0"/>
          </a:p>
          <a:p>
            <a:pPr indent="-228600">
              <a:lnSpc>
                <a:spcPct val="90000"/>
              </a:lnSpc>
              <a:spcAft>
                <a:spcPts val="600"/>
              </a:spcAft>
              <a:buFont typeface="Arial" panose="020B0604020202020204" pitchFamily="34" charset="0"/>
              <a:buChar char="•"/>
            </a:pPr>
            <a:endParaRPr lang="en-US" sz="1100" dirty="0"/>
          </a:p>
          <a:p>
            <a:pPr algn="ctr">
              <a:lnSpc>
                <a:spcPct val="90000"/>
              </a:lnSpc>
              <a:spcAft>
                <a:spcPts val="600"/>
              </a:spcAft>
            </a:pPr>
            <a:r>
              <a:rPr lang="en-US" sz="1900" b="1" dirty="0"/>
              <a:t>What is Histology?</a:t>
            </a:r>
          </a:p>
          <a:p>
            <a:pPr>
              <a:lnSpc>
                <a:spcPct val="90000"/>
              </a:lnSpc>
              <a:spcAft>
                <a:spcPts val="600"/>
              </a:spcAft>
            </a:pPr>
            <a:r>
              <a:rPr lang="en-US" sz="1600" dirty="0"/>
              <a:t>Are you interested in biology, medicine, and disease prevention? If so, you may want to explore histology—the microscopic study of cells and tissues in humans, animals, and plants. Closely linked to cell biology, histology focuses on understanding tissue structure and function at the microscopic level. Histologists study how cells absorb nutrients, communicate with one another, and eliminate waste, as well as how abnormal or cancerous cells behave. This knowledge helps support the prevention, diagnosis, and treatment of different diseases.</a:t>
            </a:r>
          </a:p>
        </p:txBody>
      </p:sp>
    </p:spTree>
    <p:extLst>
      <p:ext uri="{BB962C8B-B14F-4D97-AF65-F5344CB8AC3E}">
        <p14:creationId xmlns:p14="http://schemas.microsoft.com/office/powerpoint/2010/main" val="1432882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ED5F2E9-B832-289D-51E5-C61F70DB1B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75403B-CE37-6F24-3F31-11DBAB27B12A}"/>
              </a:ext>
            </a:extLst>
          </p:cNvPr>
          <p:cNvSpPr>
            <a:spLocks noGrp="1"/>
          </p:cNvSpPr>
          <p:nvPr>
            <p:ph type="ctrTitle"/>
          </p:nvPr>
        </p:nvSpPr>
        <p:spPr>
          <a:xfrm>
            <a:off x="360759" y="3752849"/>
            <a:ext cx="2468166" cy="2452687"/>
          </a:xfrm>
        </p:spPr>
        <p:txBody>
          <a:bodyPr vert="horz" lIns="91440" tIns="45720" rIns="91440" bIns="45720" rtlCol="0" anchor="ctr">
            <a:normAutofit/>
          </a:bodyPr>
          <a:lstStyle/>
          <a:p>
            <a:pPr algn="l">
              <a:lnSpc>
                <a:spcPct val="90000"/>
              </a:lnSpc>
            </a:pPr>
            <a:r>
              <a:rPr lang="en-US" sz="3100" dirty="0"/>
              <a:t>Why is Histology Important?</a:t>
            </a:r>
          </a:p>
        </p:txBody>
      </p:sp>
      <p:pic>
        <p:nvPicPr>
          <p:cNvPr id="6" name="Picture 5" descr="Microscopic view of cells">
            <a:extLst>
              <a:ext uri="{FF2B5EF4-FFF2-40B4-BE49-F238E27FC236}">
                <a16:creationId xmlns:a16="http://schemas.microsoft.com/office/drawing/2014/main" id="{2DD85B19-588A-69EE-A9A3-EE4A2AEE76C9}"/>
              </a:ext>
            </a:extLst>
          </p:cNvPr>
          <p:cNvPicPr>
            <a:picLocks noChangeAspect="1"/>
          </p:cNvPicPr>
          <p:nvPr/>
        </p:nvPicPr>
        <p:blipFill>
          <a:blip r:embed="rId2"/>
          <a:srcRect t="3779" b="35427"/>
          <a:stretch>
            <a:fillRect/>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4" name="Rectangle 3">
            <a:extLst>
              <a:ext uri="{FF2B5EF4-FFF2-40B4-BE49-F238E27FC236}">
                <a16:creationId xmlns:a16="http://schemas.microsoft.com/office/drawing/2014/main" id="{16EA5DB6-908E-7A4F-7C4A-3166D9146262}"/>
              </a:ext>
            </a:extLst>
          </p:cNvPr>
          <p:cNvSpPr/>
          <p:nvPr/>
        </p:nvSpPr>
        <p:spPr>
          <a:xfrm>
            <a:off x="3167986" y="3752850"/>
            <a:ext cx="5614060" cy="2452687"/>
          </a:xfrm>
          <a:prstGeom prst="rect">
            <a:avLst/>
          </a:prstGeom>
        </p:spPr>
        <p:txBody>
          <a:bodyPr vert="horz" lIns="91440" tIns="45720" rIns="91440" bIns="45720" rtlCol="0" anchor="ctr">
            <a:normAutofit/>
          </a:bodyPr>
          <a:lstStyle/>
          <a:p>
            <a:pPr>
              <a:lnSpc>
                <a:spcPct val="90000"/>
              </a:lnSpc>
            </a:pPr>
            <a:r>
              <a:rPr lang="en-US" sz="1600" dirty="0"/>
              <a:t>Histology is the study of cells as seen under a microscope. It plays a vital role in medicine because it is a key tool used to diagnose disease. Many conditions first appear at the cellular level, including numerous cancers, as well as diseases affecting bone, connective tissue, blood vessels, the liver, and the kidneys, all of which can be accurately identified through histological methods. Histology enables detailed examination of the structure and makeup of tissues throughout the body, including muscle, bone, connective tissue, and organs. A microscope can reveal a wealth of information about health and disease at the cellular level.</a:t>
            </a:r>
          </a:p>
          <a:p>
            <a:pPr>
              <a:lnSpc>
                <a:spcPct val="90000"/>
              </a:lnSpc>
            </a:pPr>
            <a:endParaRPr lang="en-US" sz="1500" dirty="0"/>
          </a:p>
          <a:p>
            <a:pPr indent="-228600">
              <a:lnSpc>
                <a:spcPct val="90000"/>
              </a:lnSpc>
              <a:spcAft>
                <a:spcPts val="600"/>
              </a:spcAft>
              <a:buFont typeface="Arial" panose="020B0604020202020204" pitchFamily="34" charset="0"/>
              <a:buChar char="•"/>
            </a:pPr>
            <a:endParaRPr lang="en-US" sz="1500" dirty="0"/>
          </a:p>
        </p:txBody>
      </p:sp>
    </p:spTree>
    <p:extLst>
      <p:ext uri="{BB962C8B-B14F-4D97-AF65-F5344CB8AC3E}">
        <p14:creationId xmlns:p14="http://schemas.microsoft.com/office/powerpoint/2010/main" val="1262290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Histology Laboratory Workflow</a:t>
            </a:r>
          </a:p>
        </p:txBody>
      </p:sp>
      <p:pic>
        <p:nvPicPr>
          <p:cNvPr id="7" name="Picture 6">
            <a:extLst>
              <a:ext uri="{FF2B5EF4-FFF2-40B4-BE49-F238E27FC236}">
                <a16:creationId xmlns:a16="http://schemas.microsoft.com/office/drawing/2014/main" id="{647DBFA8-60A0-4F87-D516-CFA637907896}"/>
              </a:ext>
            </a:extLst>
          </p:cNvPr>
          <p:cNvPicPr>
            <a:picLocks noChangeAspect="1"/>
          </p:cNvPicPr>
          <p:nvPr/>
        </p:nvPicPr>
        <p:blipFill>
          <a:blip r:embed="rId3"/>
          <a:stretch>
            <a:fillRect/>
          </a:stretch>
        </p:blipFill>
        <p:spPr>
          <a:xfrm>
            <a:off x="914400" y="1371600"/>
            <a:ext cx="7040060" cy="5004455"/>
          </a:xfrm>
          <a:prstGeom prst="rect">
            <a:avLst/>
          </a:prstGeom>
        </p:spPr>
      </p:pic>
      <p:sp>
        <p:nvSpPr>
          <p:cNvPr id="11" name="Rectangle 10">
            <a:extLst>
              <a:ext uri="{FF2B5EF4-FFF2-40B4-BE49-F238E27FC236}">
                <a16:creationId xmlns:a16="http://schemas.microsoft.com/office/drawing/2014/main" id="{B75E6420-A8B5-1B85-816F-00DD7BFA29DE}"/>
              </a:ext>
            </a:extLst>
          </p:cNvPr>
          <p:cNvSpPr/>
          <p:nvPr/>
        </p:nvSpPr>
        <p:spPr>
          <a:xfrm>
            <a:off x="6705600" y="5638800"/>
            <a:ext cx="838200" cy="1524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E3BE907B-52EC-F440-86F7-EA2873C233C9}"/>
              </a:ext>
            </a:extLst>
          </p:cNvPr>
          <p:cNvPicPr>
            <a:picLocks noChangeAspect="1"/>
          </p:cNvPicPr>
          <p:nvPr/>
        </p:nvPicPr>
        <p:blipFill>
          <a:blip r:embed="rId4"/>
          <a:stretch>
            <a:fillRect/>
          </a:stretch>
        </p:blipFill>
        <p:spPr>
          <a:xfrm>
            <a:off x="6720430" y="4815664"/>
            <a:ext cx="685800" cy="977030"/>
          </a:xfrm>
          <a:prstGeom prst="rect">
            <a:avLst/>
          </a:prstGeom>
        </p:spPr>
      </p:pic>
      <p:sp>
        <p:nvSpPr>
          <p:cNvPr id="13" name="TextBox 12">
            <a:extLst>
              <a:ext uri="{FF2B5EF4-FFF2-40B4-BE49-F238E27FC236}">
                <a16:creationId xmlns:a16="http://schemas.microsoft.com/office/drawing/2014/main" id="{CB14F064-B83A-448D-6C58-B68ABF5ECC2C}"/>
              </a:ext>
            </a:extLst>
          </p:cNvPr>
          <p:cNvSpPr txBox="1"/>
          <p:nvPr/>
        </p:nvSpPr>
        <p:spPr>
          <a:xfrm>
            <a:off x="6467654" y="5727743"/>
            <a:ext cx="1104790" cy="230832"/>
          </a:xfrm>
          <a:prstGeom prst="rect">
            <a:avLst/>
          </a:prstGeom>
          <a:noFill/>
        </p:spPr>
        <p:txBody>
          <a:bodyPr wrap="none" rtlCol="0">
            <a:spAutoFit/>
          </a:bodyPr>
          <a:lstStyle/>
          <a:p>
            <a:r>
              <a:rPr lang="en-US" sz="900" dirty="0">
                <a:cs typeface="Times New Roman" panose="02020603050405020304" pitchFamily="18" charset="0"/>
              </a:rPr>
              <a:t>Microscopic review</a:t>
            </a:r>
          </a:p>
        </p:txBody>
      </p:sp>
    </p:spTree>
    <p:extLst>
      <p:ext uri="{BB962C8B-B14F-4D97-AF65-F5344CB8AC3E}">
        <p14:creationId xmlns:p14="http://schemas.microsoft.com/office/powerpoint/2010/main" val="2985781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0060" y="329184"/>
            <a:ext cx="5170932" cy="1783080"/>
          </a:xfrm>
        </p:spPr>
        <p:txBody>
          <a:bodyPr vert="horz" lIns="91440" tIns="45720" rIns="91440" bIns="45720" rtlCol="0" anchor="b">
            <a:normAutofit/>
          </a:bodyPr>
          <a:lstStyle/>
          <a:p>
            <a:pPr algn="l">
              <a:lnSpc>
                <a:spcPct val="90000"/>
              </a:lnSpc>
            </a:pPr>
            <a:r>
              <a:rPr lang="en-US" sz="4700"/>
              <a:t>Tissue Processing</a:t>
            </a:r>
          </a:p>
        </p:txBody>
      </p:sp>
      <p:sp>
        <p:nvSpPr>
          <p:cNvPr id="28"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214" y="2395728"/>
            <a:ext cx="3182691" cy="18288"/>
          </a:xfrm>
          <a:custGeom>
            <a:avLst/>
            <a:gdLst>
              <a:gd name="csX0" fmla="*/ 0 w 3182691"/>
              <a:gd name="csY0" fmla="*/ 0 h 18288"/>
              <a:gd name="csX1" fmla="*/ 636538 w 3182691"/>
              <a:gd name="csY1" fmla="*/ 0 h 18288"/>
              <a:gd name="csX2" fmla="*/ 1273076 w 3182691"/>
              <a:gd name="csY2" fmla="*/ 0 h 18288"/>
              <a:gd name="csX3" fmla="*/ 1909615 w 3182691"/>
              <a:gd name="csY3" fmla="*/ 0 h 18288"/>
              <a:gd name="csX4" fmla="*/ 2482499 w 3182691"/>
              <a:gd name="csY4" fmla="*/ 0 h 18288"/>
              <a:gd name="csX5" fmla="*/ 3182691 w 3182691"/>
              <a:gd name="csY5" fmla="*/ 0 h 18288"/>
              <a:gd name="csX6" fmla="*/ 3182691 w 3182691"/>
              <a:gd name="csY6" fmla="*/ 18288 h 18288"/>
              <a:gd name="csX7" fmla="*/ 2609807 w 3182691"/>
              <a:gd name="csY7" fmla="*/ 18288 h 18288"/>
              <a:gd name="csX8" fmla="*/ 2068749 w 3182691"/>
              <a:gd name="csY8" fmla="*/ 18288 h 18288"/>
              <a:gd name="csX9" fmla="*/ 1432211 w 3182691"/>
              <a:gd name="csY9" fmla="*/ 18288 h 18288"/>
              <a:gd name="csX10" fmla="*/ 859327 w 3182691"/>
              <a:gd name="csY10" fmla="*/ 18288 h 18288"/>
              <a:gd name="csX11" fmla="*/ 0 w 3182691"/>
              <a:gd name="csY11" fmla="*/ 18288 h 18288"/>
              <a:gd name="csX12" fmla="*/ 0 w 3182691"/>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182691" h="18288" fill="none" extrusionOk="0">
                <a:moveTo>
                  <a:pt x="0" y="0"/>
                </a:moveTo>
                <a:cubicBezTo>
                  <a:pt x="253588" y="25878"/>
                  <a:pt x="409323" y="-5359"/>
                  <a:pt x="636538" y="0"/>
                </a:cubicBezTo>
                <a:cubicBezTo>
                  <a:pt x="863753" y="5359"/>
                  <a:pt x="1013406" y="3458"/>
                  <a:pt x="1273076" y="0"/>
                </a:cubicBezTo>
                <a:cubicBezTo>
                  <a:pt x="1532746" y="-3458"/>
                  <a:pt x="1697408" y="-16840"/>
                  <a:pt x="1909615" y="0"/>
                </a:cubicBezTo>
                <a:cubicBezTo>
                  <a:pt x="2121822" y="16840"/>
                  <a:pt x="2213494" y="-18555"/>
                  <a:pt x="2482499" y="0"/>
                </a:cubicBezTo>
                <a:cubicBezTo>
                  <a:pt x="2751504" y="18555"/>
                  <a:pt x="3004132" y="-28750"/>
                  <a:pt x="3182691" y="0"/>
                </a:cubicBezTo>
                <a:cubicBezTo>
                  <a:pt x="3183133" y="4516"/>
                  <a:pt x="3181864" y="12266"/>
                  <a:pt x="3182691" y="18288"/>
                </a:cubicBezTo>
                <a:cubicBezTo>
                  <a:pt x="2947041" y="16687"/>
                  <a:pt x="2875741" y="22937"/>
                  <a:pt x="2609807" y="18288"/>
                </a:cubicBezTo>
                <a:cubicBezTo>
                  <a:pt x="2343873" y="13639"/>
                  <a:pt x="2331203" y="31729"/>
                  <a:pt x="2068749" y="18288"/>
                </a:cubicBezTo>
                <a:cubicBezTo>
                  <a:pt x="1806295" y="4847"/>
                  <a:pt x="1713773" y="47088"/>
                  <a:pt x="1432211" y="18288"/>
                </a:cubicBezTo>
                <a:cubicBezTo>
                  <a:pt x="1150649" y="-10512"/>
                  <a:pt x="982765" y="3747"/>
                  <a:pt x="859327" y="18288"/>
                </a:cubicBezTo>
                <a:cubicBezTo>
                  <a:pt x="735889" y="32829"/>
                  <a:pt x="254183" y="35231"/>
                  <a:pt x="0" y="18288"/>
                </a:cubicBezTo>
                <a:cubicBezTo>
                  <a:pt x="-306" y="11477"/>
                  <a:pt x="485" y="4355"/>
                  <a:pt x="0" y="0"/>
                </a:cubicBezTo>
                <a:close/>
              </a:path>
              <a:path w="3182691" h="18288" stroke="0" extrusionOk="0">
                <a:moveTo>
                  <a:pt x="0" y="0"/>
                </a:moveTo>
                <a:cubicBezTo>
                  <a:pt x="247695" y="-19360"/>
                  <a:pt x="392581" y="-28596"/>
                  <a:pt x="572884" y="0"/>
                </a:cubicBezTo>
                <a:cubicBezTo>
                  <a:pt x="753187" y="28596"/>
                  <a:pt x="922042" y="4121"/>
                  <a:pt x="1113942" y="0"/>
                </a:cubicBezTo>
                <a:cubicBezTo>
                  <a:pt x="1305842" y="-4121"/>
                  <a:pt x="1501806" y="28092"/>
                  <a:pt x="1686826" y="0"/>
                </a:cubicBezTo>
                <a:cubicBezTo>
                  <a:pt x="1871846" y="-28092"/>
                  <a:pt x="2170181" y="-20672"/>
                  <a:pt x="2323364" y="0"/>
                </a:cubicBezTo>
                <a:cubicBezTo>
                  <a:pt x="2476547" y="20672"/>
                  <a:pt x="2919163" y="6097"/>
                  <a:pt x="3182691" y="0"/>
                </a:cubicBezTo>
                <a:cubicBezTo>
                  <a:pt x="3183268" y="4624"/>
                  <a:pt x="3183510" y="11191"/>
                  <a:pt x="3182691" y="18288"/>
                </a:cubicBezTo>
                <a:cubicBezTo>
                  <a:pt x="3026064" y="-10849"/>
                  <a:pt x="2775005" y="23067"/>
                  <a:pt x="2546153" y="18288"/>
                </a:cubicBezTo>
                <a:cubicBezTo>
                  <a:pt x="2317301" y="13509"/>
                  <a:pt x="2164351" y="-9884"/>
                  <a:pt x="1845961" y="18288"/>
                </a:cubicBezTo>
                <a:cubicBezTo>
                  <a:pt x="1527571" y="46460"/>
                  <a:pt x="1455006" y="5824"/>
                  <a:pt x="1304903" y="18288"/>
                </a:cubicBezTo>
                <a:cubicBezTo>
                  <a:pt x="1154800" y="30752"/>
                  <a:pt x="942107" y="-12056"/>
                  <a:pt x="604711" y="18288"/>
                </a:cubicBezTo>
                <a:cubicBezTo>
                  <a:pt x="267315" y="48632"/>
                  <a:pt x="141927" y="-8395"/>
                  <a:pt x="0" y="18288"/>
                </a:cubicBezTo>
                <a:cubicBezTo>
                  <a:pt x="-171" y="12755"/>
                  <a:pt x="-690" y="793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a:extLst>
              <a:ext uri="{FF2B5EF4-FFF2-40B4-BE49-F238E27FC236}">
                <a16:creationId xmlns:a16="http://schemas.microsoft.com/office/drawing/2014/main" id="{A3ECB5FB-95AB-08EC-6EFC-C201BF760E3E}"/>
              </a:ext>
            </a:extLst>
          </p:cNvPr>
          <p:cNvSpPr txBox="1">
            <a:spLocks noGrp="1"/>
          </p:cNvSpPr>
          <p:nvPr>
            <p:ph sz="half" idx="2"/>
          </p:nvPr>
        </p:nvSpPr>
        <p:spPr>
          <a:xfrm>
            <a:off x="480060" y="2706624"/>
            <a:ext cx="5170932" cy="3483864"/>
          </a:xfrm>
          <a:prstGeom prst="rect">
            <a:avLst/>
          </a:prstGeom>
        </p:spPr>
        <p:txBody>
          <a:bodyPr vert="horz" lIns="91440" tIns="45720" rIns="91440" bIns="45720" rtlCol="0">
            <a:normAutofit/>
          </a:bodyPr>
          <a:lstStyle/>
          <a:p>
            <a:pPr marL="0" indent="0">
              <a:lnSpc>
                <a:spcPct val="90000"/>
              </a:lnSpc>
              <a:buNone/>
            </a:pPr>
            <a:r>
              <a:rPr lang="en-US" sz="2000" dirty="0"/>
              <a:t>Most tissue processors are filled with different Reagents that are used to remove water from patient tissues. Water is removed from the tissue and replaced with melted paraffin wax. The wax infiltrates the tissue and provides the necessary support when cutting the tissue into thin sectioned  which will eventually be placed on microscopic slides and examined under a microscope.</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l="4302" r="7943" b="-4"/>
          <a:stretch>
            <a:fillRect/>
          </a:stretch>
        </p:blipFill>
        <p:spPr>
          <a:xfrm>
            <a:off x="5898286" y="329183"/>
            <a:ext cx="3009849" cy="3429969"/>
          </a:xfrm>
          <a:prstGeom prst="rect">
            <a:avLst/>
          </a:prstGeom>
        </p:spPr>
      </p:pic>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rcRect l="20239" r="1848" b="1"/>
          <a:stretch>
            <a:fillRect/>
          </a:stretch>
        </p:blipFill>
        <p:spPr>
          <a:xfrm>
            <a:off x="6548545" y="4079193"/>
            <a:ext cx="1695616" cy="2176272"/>
          </a:xfrm>
          <a:prstGeom prst="rect">
            <a:avLst/>
          </a:prstGeom>
        </p:spPr>
      </p:pic>
    </p:spTree>
    <p:extLst>
      <p:ext uri="{BB962C8B-B14F-4D97-AF65-F5344CB8AC3E}">
        <p14:creationId xmlns:p14="http://schemas.microsoft.com/office/powerpoint/2010/main" val="2227033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EBC18B6-E5C3-4AD1-97A4-E6A3477A0B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9486" y="1078992"/>
            <a:ext cx="4704588" cy="1545336"/>
          </a:xfrm>
        </p:spPr>
        <p:txBody>
          <a:bodyPr vert="horz" lIns="91440" tIns="45720" rIns="91440" bIns="45720" rtlCol="0" anchor="b">
            <a:normAutofit/>
          </a:bodyPr>
          <a:lstStyle/>
          <a:p>
            <a:pPr algn="l">
              <a:lnSpc>
                <a:spcPct val="90000"/>
              </a:lnSpc>
            </a:pPr>
            <a:r>
              <a:rPr lang="en-US" sz="4500" kern="1200" dirty="0">
                <a:solidFill>
                  <a:schemeClr val="tx1"/>
                </a:solidFill>
                <a:latin typeface="+mj-lt"/>
                <a:ea typeface="+mj-ea"/>
                <a:cs typeface="+mj-cs"/>
              </a:rPr>
              <a:t>Embedding</a:t>
            </a:r>
          </a:p>
        </p:txBody>
      </p:sp>
      <p:sp>
        <p:nvSpPr>
          <p:cNvPr id="14" name="Rectangle 13">
            <a:extLst>
              <a:ext uri="{FF2B5EF4-FFF2-40B4-BE49-F238E27FC236}">
                <a16:creationId xmlns:a16="http://schemas.microsoft.com/office/drawing/2014/main" id="{136A4AB6-B72B-4CC6-ADCF-BE807B6C3D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28650" y="431969"/>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t="65"/>
          <a:stretch>
            <a:fillRect/>
          </a:stretch>
        </p:blipFill>
        <p:spPr>
          <a:xfrm>
            <a:off x="5763006" y="1"/>
            <a:ext cx="3380994" cy="2240280"/>
          </a:xfrm>
          <a:prstGeom prst="rect">
            <a:avLst/>
          </a:prstGeom>
        </p:spPr>
      </p:pic>
      <p:sp>
        <p:nvSpPr>
          <p:cNvPr id="16" name="Rectangle 15">
            <a:extLst>
              <a:ext uri="{FF2B5EF4-FFF2-40B4-BE49-F238E27FC236}">
                <a16:creationId xmlns:a16="http://schemas.microsoft.com/office/drawing/2014/main" id="{B35D540D-9486-4236-952A-F72DC52D79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2935541"/>
            <a:ext cx="46634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0E8E5F18-8B39-5698-D26B-DF8F917767ED}"/>
              </a:ext>
            </a:extLst>
          </p:cNvPr>
          <p:cNvSpPr>
            <a:spLocks noGrp="1"/>
          </p:cNvSpPr>
          <p:nvPr>
            <p:ph sz="half" idx="2"/>
          </p:nvPr>
        </p:nvSpPr>
        <p:spPr>
          <a:xfrm>
            <a:off x="459486" y="3355848"/>
            <a:ext cx="4704588" cy="2825496"/>
          </a:xfrm>
        </p:spPr>
        <p:txBody>
          <a:bodyPr vert="horz" lIns="91440" tIns="45720" rIns="91440" bIns="45720" rtlCol="0">
            <a:normAutofit/>
          </a:bodyPr>
          <a:lstStyle/>
          <a:p>
            <a:pPr marL="0" indent="0">
              <a:lnSpc>
                <a:spcPct val="90000"/>
              </a:lnSpc>
              <a:buNone/>
            </a:pPr>
            <a:r>
              <a:rPr lang="en-US" sz="2000" dirty="0"/>
              <a:t>Before the wax permeated tissue can by cut it is placed in a larger wax filled mold used for additional holding support during sectioning</a:t>
            </a:r>
          </a:p>
          <a:p>
            <a:pPr marL="0" indent="-228600">
              <a:lnSpc>
                <a:spcPct val="90000"/>
              </a:lnSpc>
            </a:pPr>
            <a:endParaRPr lang="en-US" sz="20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t="65"/>
          <a:stretch>
            <a:fillRect/>
          </a:stretch>
        </p:blipFill>
        <p:spPr>
          <a:xfrm>
            <a:off x="5763006" y="2308860"/>
            <a:ext cx="3380994" cy="2240280"/>
          </a:xfrm>
          <a:prstGeom prst="rect">
            <a:avLst/>
          </a:prstGeom>
        </p:spPr>
      </p:pic>
      <p:pic>
        <p:nvPicPr>
          <p:cNvPr id="5" name="Content Placeholder 4"/>
          <p:cNvPicPr>
            <a:picLocks noGrp="1" noChangeAspect="1"/>
          </p:cNvPicPr>
          <p:nvPr>
            <p:ph sz="half" idx="1"/>
          </p:nvPr>
        </p:nvPicPr>
        <p:blipFill>
          <a:blip r:embed="rId4">
            <a:extLst>
              <a:ext uri="{28A0092B-C50C-407E-A947-70E740481C1C}">
                <a14:useLocalDpi xmlns:a14="http://schemas.microsoft.com/office/drawing/2010/main" val="0"/>
              </a:ext>
            </a:extLst>
          </a:blip>
          <a:srcRect t="427" r="4" b="4"/>
          <a:stretch>
            <a:fillRect/>
          </a:stretch>
        </p:blipFill>
        <p:spPr>
          <a:xfrm>
            <a:off x="5763006" y="4617720"/>
            <a:ext cx="3380994" cy="2240280"/>
          </a:xfrm>
          <a:prstGeom prst="rect">
            <a:avLst/>
          </a:prstGeom>
        </p:spPr>
      </p:pic>
    </p:spTree>
    <p:extLst>
      <p:ext uri="{BB962C8B-B14F-4D97-AF65-F5344CB8AC3E}">
        <p14:creationId xmlns:p14="http://schemas.microsoft.com/office/powerpoint/2010/main" val="18319444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l="1300" r="7475" b="2"/>
          <a:stretch>
            <a:fillRect/>
          </a:stretch>
        </p:blipFill>
        <p:spPr>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rcRect t="14745" r="1" b="10262"/>
          <a:stretch>
            <a:fillRect/>
          </a:stretch>
        </p:blipFill>
        <p:spPr>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14" name="Freeform: Shape 13">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 name="Freeform: Shape 15">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p:cNvSpPr>
            <a:spLocks noGrp="1"/>
          </p:cNvSpPr>
          <p:nvPr>
            <p:ph type="title"/>
          </p:nvPr>
        </p:nvSpPr>
        <p:spPr>
          <a:xfrm>
            <a:off x="336042" y="859536"/>
            <a:ext cx="3624601" cy="1243584"/>
          </a:xfrm>
        </p:spPr>
        <p:txBody>
          <a:bodyPr vert="horz" lIns="91440" tIns="45720" rIns="91440" bIns="45720" rtlCol="0" anchor="ctr">
            <a:normAutofit/>
          </a:bodyPr>
          <a:lstStyle/>
          <a:p>
            <a:pPr algn="l">
              <a:lnSpc>
                <a:spcPct val="90000"/>
              </a:lnSpc>
            </a:pPr>
            <a:r>
              <a:rPr lang="en-US" sz="4500" kern="1200" dirty="0">
                <a:solidFill>
                  <a:schemeClr val="tx1"/>
                </a:solidFill>
                <a:latin typeface="+mj-lt"/>
                <a:ea typeface="+mj-ea"/>
                <a:cs typeface="+mj-cs"/>
              </a:rPr>
              <a:t>Microtomy</a:t>
            </a:r>
          </a:p>
        </p:txBody>
      </p:sp>
      <p:sp>
        <p:nvSpPr>
          <p:cNvPr id="18" name="Rectangle 17">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0" name="Rectangle 19">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 name="Content Placeholder 6">
            <a:extLst>
              <a:ext uri="{FF2B5EF4-FFF2-40B4-BE49-F238E27FC236}">
                <a16:creationId xmlns:a16="http://schemas.microsoft.com/office/drawing/2014/main" id="{8C2ED67E-ACB4-C748-1AEC-E9AA65D6DD8F}"/>
              </a:ext>
            </a:extLst>
          </p:cNvPr>
          <p:cNvSpPr>
            <a:spLocks noGrp="1"/>
          </p:cNvSpPr>
          <p:nvPr>
            <p:ph sz="half" idx="2"/>
          </p:nvPr>
        </p:nvSpPr>
        <p:spPr>
          <a:xfrm>
            <a:off x="336042" y="2512611"/>
            <a:ext cx="3624602" cy="3664351"/>
          </a:xfrm>
        </p:spPr>
        <p:txBody>
          <a:bodyPr vert="horz" lIns="91440" tIns="45720" rIns="91440" bIns="45720" rtlCol="0">
            <a:normAutofit/>
          </a:bodyPr>
          <a:lstStyle/>
          <a:p>
            <a:pPr marL="0" indent="0">
              <a:lnSpc>
                <a:spcPct val="90000"/>
              </a:lnSpc>
              <a:buNone/>
            </a:pPr>
            <a:r>
              <a:rPr lang="en-US" sz="2000" dirty="0"/>
              <a:t>The waxed tissue is mounted onto an instrument called a Microtome. A sharp blade is used to cut sections of the tissue embedded in the wax block. These sections are cut one after another to form a ribbon, which is floated on warm water to soften and flatten tissue sections. These sections are then placed on a microscopic slide. The process can be performed by a Histology Technologists.</a:t>
            </a:r>
          </a:p>
        </p:txBody>
      </p:sp>
    </p:spTree>
    <p:extLst>
      <p:ext uri="{BB962C8B-B14F-4D97-AF65-F5344CB8AC3E}">
        <p14:creationId xmlns:p14="http://schemas.microsoft.com/office/powerpoint/2010/main" val="40349920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52" name="Rectangle 5151">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p:cNvPicPr>
            <a:picLocks noGrp="1"/>
          </p:cNvPicPr>
          <p:nvPr>
            <p:ph sz="half" idx="1"/>
          </p:nvPr>
        </p:nvPicPr>
        <p:blipFill>
          <a:blip r:embed="rId2"/>
          <a:srcRect l="10882" t="6484" r="33932" b="1"/>
          <a:stretch>
            <a:fillRect/>
          </a:stretch>
        </p:blipFill>
        <p:spPr>
          <a:xfrm>
            <a:off x="2642616" y="10"/>
            <a:ext cx="6501384" cy="6857990"/>
          </a:xfrm>
          <a:prstGeom prst="rect">
            <a:avLst/>
          </a:prstGeom>
        </p:spPr>
      </p:pic>
      <p:sp>
        <p:nvSpPr>
          <p:cNvPr id="5154" name="Rectangle 5153">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1745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18611" y="1209114"/>
            <a:ext cx="2578608" cy="1124712"/>
          </a:xfrm>
        </p:spPr>
        <p:txBody>
          <a:bodyPr vert="horz" lIns="91440" tIns="45720" rIns="91440" bIns="45720" rtlCol="0" anchor="b">
            <a:normAutofit/>
          </a:bodyPr>
          <a:lstStyle/>
          <a:p>
            <a:pPr algn="l">
              <a:lnSpc>
                <a:spcPct val="90000"/>
              </a:lnSpc>
            </a:pPr>
            <a:r>
              <a:rPr lang="en-US" sz="4500" dirty="0"/>
              <a:t>Staining</a:t>
            </a:r>
          </a:p>
        </p:txBody>
      </p:sp>
      <p:sp>
        <p:nvSpPr>
          <p:cNvPr id="5156" name="Rectangle 5155">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87775" y="674370"/>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158" name="Rectangle 5157">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183" y="2443480"/>
            <a:ext cx="2475738"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6">
            <a:extLst>
              <a:ext uri="{FF2B5EF4-FFF2-40B4-BE49-F238E27FC236}">
                <a16:creationId xmlns:a16="http://schemas.microsoft.com/office/drawing/2014/main" id="{1BF54110-B332-925A-1DFB-12D9725BEAB4}"/>
              </a:ext>
            </a:extLst>
          </p:cNvPr>
          <p:cNvSpPr txBox="1">
            <a:spLocks/>
          </p:cNvSpPr>
          <p:nvPr/>
        </p:nvSpPr>
        <p:spPr>
          <a:xfrm>
            <a:off x="152400" y="2730096"/>
            <a:ext cx="3692938" cy="3664458"/>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nSpc>
                <a:spcPct val="90000"/>
              </a:lnSpc>
              <a:buNone/>
            </a:pPr>
            <a:r>
              <a:rPr lang="en-US" sz="1700" dirty="0"/>
              <a:t>Staining causes tissue components to change colors when brought into contact with different chemicals. In addition to dyes, antibodies are reacted with tissues to identify specific tumor cell lines with a method called Immunohistochemistry. This technique is critical to guiding the patient’s physician in selecting the most effective tumor treatment. When staining is completed, the tissue section is ready for examination under a microscope by a pathologist. Without staining techniques, many tissue components would remain invisible.</a:t>
            </a:r>
          </a:p>
        </p:txBody>
      </p:sp>
    </p:spTree>
    <p:extLst>
      <p:ext uri="{BB962C8B-B14F-4D97-AF65-F5344CB8AC3E}">
        <p14:creationId xmlns:p14="http://schemas.microsoft.com/office/powerpoint/2010/main" val="476284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68073-3BD2-B0E0-EAB3-B4F0323C4414}"/>
              </a:ext>
            </a:extLst>
          </p:cNvPr>
          <p:cNvSpPr>
            <a:spLocks noGrp="1"/>
          </p:cNvSpPr>
          <p:nvPr>
            <p:ph type="title"/>
          </p:nvPr>
        </p:nvSpPr>
        <p:spPr/>
        <p:txBody>
          <a:bodyPr>
            <a:normAutofit fontScale="90000"/>
          </a:bodyPr>
          <a:lstStyle/>
          <a:p>
            <a:r>
              <a:rPr lang="en-US" dirty="0"/>
              <a:t>Key Roles &amp; Responsibilities within the Histology laboratory</a:t>
            </a:r>
          </a:p>
        </p:txBody>
      </p:sp>
      <p:graphicFrame>
        <p:nvGraphicFramePr>
          <p:cNvPr id="6" name="Content Placeholder 3">
            <a:extLst>
              <a:ext uri="{FF2B5EF4-FFF2-40B4-BE49-F238E27FC236}">
                <a16:creationId xmlns:a16="http://schemas.microsoft.com/office/drawing/2014/main" id="{EA7A350F-7753-0F83-CC0E-D8F7F10B04F2}"/>
              </a:ext>
            </a:extLst>
          </p:cNvPr>
          <p:cNvGraphicFramePr>
            <a:graphicFrameLocks noGrp="1"/>
          </p:cNvGraphicFramePr>
          <p:nvPr>
            <p:ph sz="half" idx="2"/>
          </p:nvPr>
        </p:nvGraphicFramePr>
        <p:xfrm>
          <a:off x="533400" y="2057400"/>
          <a:ext cx="8153400" cy="4068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279079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9299</TotalTime>
  <Words>842</Words>
  <Application>Microsoft Office PowerPoint</Application>
  <PresentationFormat>On-screen Show (4:3)</PresentationFormat>
  <Paragraphs>37</Paragraphs>
  <Slides>12</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Times New Roman</vt:lpstr>
      <vt:lpstr>Office Theme</vt:lpstr>
      <vt:lpstr>The Exciting World of Histology</vt:lpstr>
      <vt:lpstr>Field of Histology</vt:lpstr>
      <vt:lpstr>Why is Histology Important?</vt:lpstr>
      <vt:lpstr>Histology Laboratory Workflow</vt:lpstr>
      <vt:lpstr>Tissue Processing</vt:lpstr>
      <vt:lpstr>Embedding</vt:lpstr>
      <vt:lpstr>Microtomy</vt:lpstr>
      <vt:lpstr>Staining</vt:lpstr>
      <vt:lpstr>Key Roles &amp; Responsibilities within the Histology laboratory</vt:lpstr>
      <vt:lpstr>Pathologist</vt:lpstr>
      <vt:lpstr>Pathologist Assistant</vt:lpstr>
      <vt:lpstr>Histology Technician/ Technologist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Kathy Nucifora</cp:lastModifiedBy>
  <cp:revision>32</cp:revision>
  <dcterms:created xsi:type="dcterms:W3CDTF">2018-10-07T20:55:42Z</dcterms:created>
  <dcterms:modified xsi:type="dcterms:W3CDTF">2026-01-09T19:54:13Z</dcterms:modified>
</cp:coreProperties>
</file>